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8" r:id="rId1"/>
  </p:sldMasterIdLst>
  <p:notesMasterIdLst>
    <p:notesMasterId r:id="rId38"/>
  </p:notesMasterIdLst>
  <p:sldIdLst>
    <p:sldId id="288" r:id="rId2"/>
    <p:sldId id="292" r:id="rId3"/>
    <p:sldId id="290" r:id="rId4"/>
    <p:sldId id="293" r:id="rId5"/>
    <p:sldId id="294" r:id="rId6"/>
    <p:sldId id="295" r:id="rId7"/>
    <p:sldId id="296" r:id="rId8"/>
    <p:sldId id="297" r:id="rId9"/>
    <p:sldId id="298" r:id="rId10"/>
    <p:sldId id="299" r:id="rId11"/>
    <p:sldId id="300" r:id="rId12"/>
    <p:sldId id="301" r:id="rId13"/>
    <p:sldId id="302" r:id="rId14"/>
    <p:sldId id="303" r:id="rId15"/>
    <p:sldId id="304" r:id="rId16"/>
    <p:sldId id="305" r:id="rId17"/>
    <p:sldId id="306" r:id="rId18"/>
    <p:sldId id="307" r:id="rId19"/>
    <p:sldId id="308" r:id="rId20"/>
    <p:sldId id="309" r:id="rId21"/>
    <p:sldId id="312" r:id="rId22"/>
    <p:sldId id="313" r:id="rId23"/>
    <p:sldId id="314" r:id="rId24"/>
    <p:sldId id="315" r:id="rId25"/>
    <p:sldId id="316" r:id="rId26"/>
    <p:sldId id="317" r:id="rId27"/>
    <p:sldId id="318" r:id="rId28"/>
    <p:sldId id="319" r:id="rId29"/>
    <p:sldId id="320" r:id="rId30"/>
    <p:sldId id="321" r:id="rId31"/>
    <p:sldId id="322" r:id="rId32"/>
    <p:sldId id="323" r:id="rId33"/>
    <p:sldId id="324" r:id="rId34"/>
    <p:sldId id="325" r:id="rId35"/>
    <p:sldId id="326" r:id="rId36"/>
    <p:sldId id="327" r:id="rId3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DD00"/>
    <a:srgbClr val="623500"/>
    <a:srgbClr val="EC662C"/>
    <a:srgbClr val="612504"/>
    <a:srgbClr val="7A4300"/>
    <a:srgbClr val="82BC00"/>
    <a:srgbClr val="D81E00"/>
    <a:srgbClr val="E5910E"/>
    <a:srgbClr val="7D5008"/>
    <a:srgbClr val="4D4C4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805"/>
    <p:restoredTop sz="94109"/>
  </p:normalViewPr>
  <p:slideViewPr>
    <p:cSldViewPr snapToGrid="0" snapToObjects="1">
      <p:cViewPr varScale="1">
        <p:scale>
          <a:sx n="68" d="100"/>
          <a:sy n="68" d="100"/>
        </p:scale>
        <p:origin x="-1722"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D229A4-ADAC-3A4F-9E3D-8ABCAA54814D}" type="datetimeFigureOut">
              <a:rPr lang="es-ES" smtClean="0"/>
              <a:pPr/>
              <a:t>12/12/2017</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FAFA3B-163C-9843-9148-FC3756558C52}" type="slidenum">
              <a:rPr lang="es-ES" smtClean="0"/>
              <a:pPr/>
              <a:t>‹Nº›</a:t>
            </a:fld>
            <a:endParaRPr lang="es-ES"/>
          </a:p>
        </p:txBody>
      </p:sp>
    </p:spTree>
    <p:extLst>
      <p:ext uri="{BB962C8B-B14F-4D97-AF65-F5344CB8AC3E}">
        <p14:creationId xmlns:p14="http://schemas.microsoft.com/office/powerpoint/2010/main" xmlns="" val="367773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10"/>
          </p:nvPr>
        </p:nvSpPr>
        <p:spPr/>
        <p:txBody>
          <a:bodyPr/>
          <a:lstStyle/>
          <a:p>
            <a:fld id="{B8FAFA3B-163C-9843-9148-FC3756558C52}" type="slidenum">
              <a:rPr lang="es-ES" smtClean="0"/>
              <a:pPr/>
              <a:t>26</a:t>
            </a:fld>
            <a:endParaRPr lang="es-ES"/>
          </a:p>
        </p:txBody>
      </p:sp>
    </p:spTree>
    <p:extLst>
      <p:ext uri="{BB962C8B-B14F-4D97-AF65-F5344CB8AC3E}">
        <p14:creationId xmlns:p14="http://schemas.microsoft.com/office/powerpoint/2010/main" xmlns="" val="1622650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_tradnl" smtClean="0"/>
              <a:t>Clic para editar título</a:t>
            </a:r>
            <a:endParaRPr lang="es-ES"/>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57015A29-8D86-2649-A40D-E4A099DBF2E7}" type="datetimeFigureOut">
              <a:rPr lang="es-ES" smtClean="0"/>
              <a:pPr/>
              <a:t>12/12/2017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5359C63-E0C2-0F42-984D-6A4B3C3E9CCE}" type="slidenum">
              <a:rPr lang="es-ES" smtClean="0"/>
              <a:pPr/>
              <a:t>‹Nº›</a:t>
            </a:fld>
            <a:endParaRPr lang="es-ES"/>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57015A29-8D86-2649-A40D-E4A099DBF2E7}" type="datetimeFigureOut">
              <a:rPr lang="es-ES" smtClean="0"/>
              <a:pPr/>
              <a:t>12/12/2017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5359C63-E0C2-0F42-984D-6A4B3C3E9CCE}" type="slidenum">
              <a:rPr lang="es-ES" smtClean="0"/>
              <a:pPr/>
              <a:t>‹Nº›</a:t>
            </a:fld>
            <a:endParaRPr lang="es-ES"/>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57015A29-8D86-2649-A40D-E4A099DBF2E7}" type="datetimeFigureOut">
              <a:rPr lang="es-ES" smtClean="0"/>
              <a:pPr/>
              <a:t>12/12/2017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5359C63-E0C2-0F42-984D-6A4B3C3E9CCE}" type="slidenum">
              <a:rPr lang="es-ES" smtClean="0"/>
              <a:pPr/>
              <a:t>‹Nº›</a:t>
            </a:fld>
            <a:endParaRPr lang="es-ES"/>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57015A29-8D86-2649-A40D-E4A099DBF2E7}" type="datetimeFigureOut">
              <a:rPr lang="es-ES" smtClean="0"/>
              <a:pPr/>
              <a:t>12/12/2017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5359C63-E0C2-0F42-984D-6A4B3C3E9CCE}" type="slidenum">
              <a:rPr lang="es-ES" smtClean="0"/>
              <a:pPr/>
              <a:t>‹Nº›</a:t>
            </a:fld>
            <a:endParaRPr lang="es-ES"/>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_tradnl" smtClean="0"/>
              <a:t>Clic para editar título</a:t>
            </a:r>
            <a:endParaRPr lang="es-ES"/>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57015A29-8D86-2649-A40D-E4A099DBF2E7}" type="datetimeFigureOut">
              <a:rPr lang="es-ES" smtClean="0"/>
              <a:pPr/>
              <a:t>12/12/2017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5359C63-E0C2-0F42-984D-6A4B3C3E9CCE}" type="slidenum">
              <a:rPr lang="es-ES" smtClean="0"/>
              <a:pPr/>
              <a:t>‹Nº›</a:t>
            </a:fld>
            <a:endParaRPr lang="es-ES"/>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628650" y="1825625"/>
            <a:ext cx="3886200" cy="435133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29150" y="1825625"/>
            <a:ext cx="3886200" cy="435133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57015A29-8D86-2649-A40D-E4A099DBF2E7}" type="datetimeFigureOut">
              <a:rPr lang="es-ES" smtClean="0"/>
              <a:pPr/>
              <a:t>12/12/2017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5359C63-E0C2-0F42-984D-6A4B3C3E9CCE}" type="slidenum">
              <a:rPr lang="es-ES" smtClean="0"/>
              <a:pPr/>
              <a:t>‹Nº›</a:t>
            </a:fld>
            <a:endParaRPr lang="es-ES"/>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_tradnl" smtClean="0"/>
              <a:t>Clic para editar título</a:t>
            </a:r>
            <a:endParaRPr lang="es-ES"/>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57015A29-8D86-2649-A40D-E4A099DBF2E7}" type="datetimeFigureOut">
              <a:rPr lang="es-ES" smtClean="0"/>
              <a:pPr/>
              <a:t>12/12/2017</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85359C63-E0C2-0F42-984D-6A4B3C3E9CCE}" type="slidenum">
              <a:rPr lang="es-ES" smtClean="0"/>
              <a:pPr/>
              <a:t>‹Nº›</a:t>
            </a:fld>
            <a:endParaRPr lang="es-ES"/>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57015A29-8D86-2649-A40D-E4A099DBF2E7}" type="datetimeFigureOut">
              <a:rPr lang="es-ES" smtClean="0"/>
              <a:pPr/>
              <a:t>12/12/2017</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85359C63-E0C2-0F42-984D-6A4B3C3E9CCE}" type="slidenum">
              <a:rPr lang="es-ES" smtClean="0"/>
              <a:pPr/>
              <a:t>‹Nº›</a:t>
            </a:fld>
            <a:endParaRPr lang="es-ES"/>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7015A29-8D86-2649-A40D-E4A099DBF2E7}" type="datetimeFigureOut">
              <a:rPr lang="es-ES" smtClean="0"/>
              <a:pPr/>
              <a:t>12/12/2017</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85359C63-E0C2-0F42-984D-6A4B3C3E9CCE}" type="slidenum">
              <a:rPr lang="es-ES" smtClean="0"/>
              <a:pPr/>
              <a:t>‹Nº›</a:t>
            </a:fld>
            <a:endParaRPr lang="es-ES"/>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_tradnl" smtClean="0"/>
              <a:t>Clic para editar título</a:t>
            </a:r>
            <a:endParaRPr lang="es-ES"/>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57015A29-8D86-2649-A40D-E4A099DBF2E7}" type="datetimeFigureOut">
              <a:rPr lang="es-ES" smtClean="0"/>
              <a:pPr/>
              <a:t>12/12/2017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5359C63-E0C2-0F42-984D-6A4B3C3E9CCE}" type="slidenum">
              <a:rPr lang="es-ES" smtClean="0"/>
              <a:pPr/>
              <a:t>‹Nº›</a:t>
            </a:fld>
            <a:endParaRPr lang="es-ES"/>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_tradnl" smtClean="0"/>
              <a:t>Clic para editar título</a:t>
            </a:r>
            <a:endParaRPr lang="es-ES"/>
          </a:p>
        </p:txBody>
      </p:sp>
      <p:sp>
        <p:nvSpPr>
          <p:cNvPr id="3" name="Marcador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_tradnl" smtClean="0"/>
              <a:t>Arrastre la imagen al marcador de posición o haga clic en el icono para agregarla</a:t>
            </a:r>
            <a:endParaRPr lang="es-ES"/>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57015A29-8D86-2649-A40D-E4A099DBF2E7}" type="datetimeFigureOut">
              <a:rPr lang="es-ES" smtClean="0"/>
              <a:pPr/>
              <a:t>12/12/2017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5359C63-E0C2-0F42-984D-6A4B3C3E9CCE}" type="slidenum">
              <a:rPr lang="es-ES" smtClean="0"/>
              <a:pPr/>
              <a:t>‹Nº›</a:t>
            </a:fld>
            <a:endParaRPr lang="es-ES"/>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7015A29-8D86-2649-A40D-E4A099DBF2E7}" type="datetimeFigureOut">
              <a:rPr lang="es-ES" smtClean="0"/>
              <a:pPr/>
              <a:t>12/12/2017</a:t>
            </a:fld>
            <a:endParaRPr lang="es-ES"/>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5359C63-E0C2-0F42-984D-6A4B3C3E9CCE}" type="slidenum">
              <a:rPr lang="es-ES" smtClean="0"/>
              <a:pPr/>
              <a:t>‹Nº›</a:t>
            </a:fld>
            <a:endParaRPr lang="es-ES"/>
          </a:p>
        </p:txBody>
      </p:sp>
    </p:spTree>
    <p:extLst>
      <p:ext uri="{BB962C8B-B14F-4D97-AF65-F5344CB8AC3E}">
        <p14:creationId xmlns:p14="http://schemas.microsoft.com/office/powerpoint/2010/main" xmlns="" val="1304835690"/>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jpe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3.jpe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4.jpe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6.jpe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8.jpe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9.jpe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microsoft.com/office/2007/relationships/hdphoto" Target="../media/hdphoto10.wdp"/></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22.jpe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22.jpe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23.jpe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24.jpe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24.jpe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extLst>
              <a:ext uri="{28A0092B-C50C-407E-A947-70E740481C1C}">
                <a14:useLocalDpi xmlns:a14="http://schemas.microsoft.com/office/drawing/2010/main" xmlns="" val="0"/>
              </a:ext>
            </a:extLst>
          </a:blip>
          <a:srcRect t="5240"/>
          <a:stretch/>
        </p:blipFill>
        <p:spPr>
          <a:xfrm>
            <a:off x="0" y="12879"/>
            <a:ext cx="9144000" cy="5415566"/>
          </a:xfrm>
          <a:prstGeom prst="rect">
            <a:avLst/>
          </a:prstGeom>
        </p:spPr>
      </p:pic>
      <p:sp>
        <p:nvSpPr>
          <p:cNvPr id="5" name="Título 1"/>
          <p:cNvSpPr>
            <a:spLocks noGrp="1"/>
          </p:cNvSpPr>
          <p:nvPr>
            <p:ph type="title"/>
          </p:nvPr>
        </p:nvSpPr>
        <p:spPr>
          <a:xfrm>
            <a:off x="226991" y="2720662"/>
            <a:ext cx="7886700" cy="2852737"/>
          </a:xfrm>
        </p:spPr>
        <p:txBody>
          <a:bodyPr>
            <a:normAutofit/>
          </a:bodyPr>
          <a:lstStyle/>
          <a:p>
            <a:r>
              <a:rPr lang="es-ES" sz="11500" dirty="0">
                <a:solidFill>
                  <a:schemeClr val="bg1"/>
                </a:solidFill>
                <a:latin typeface="Savoye LET Plain" charset="0"/>
                <a:ea typeface="Savoye LET Plain" charset="0"/>
                <a:cs typeface="Savoye LET Plain" charset="0"/>
              </a:rPr>
              <a:t>La aguja </a:t>
            </a:r>
            <a:r>
              <a:rPr lang="es-ES" sz="11500" dirty="0" smtClean="0">
                <a:solidFill>
                  <a:schemeClr val="bg1"/>
                </a:solidFill>
                <a:latin typeface="Savoye LET Plain" charset="0"/>
                <a:ea typeface="Savoye LET Plain" charset="0"/>
                <a:cs typeface="Savoye LET Plain" charset="0"/>
              </a:rPr>
              <a:t>maestra</a:t>
            </a:r>
            <a:endParaRPr lang="es-ES_tradnl" sz="11500" dirty="0">
              <a:solidFill>
                <a:schemeClr val="bg1"/>
              </a:solidFill>
              <a:latin typeface="Savoye LET Plain" charset="0"/>
              <a:ea typeface="Savoye LET Plain" charset="0"/>
              <a:cs typeface="Savoye LET Plain" charset="0"/>
            </a:endParaRPr>
          </a:p>
        </p:txBody>
      </p:sp>
      <p:sp>
        <p:nvSpPr>
          <p:cNvPr id="6" name="Marcador de texto 2"/>
          <p:cNvSpPr>
            <a:spLocks noGrp="1"/>
          </p:cNvSpPr>
          <p:nvPr>
            <p:ph type="body" idx="1"/>
          </p:nvPr>
        </p:nvSpPr>
        <p:spPr>
          <a:xfrm>
            <a:off x="371073" y="5357813"/>
            <a:ext cx="7886700" cy="1500187"/>
          </a:xfrm>
        </p:spPr>
        <p:txBody>
          <a:bodyPr>
            <a:normAutofit/>
          </a:bodyPr>
          <a:lstStyle/>
          <a:p>
            <a:r>
              <a:rPr lang="es-ES_tradnl" sz="3600" dirty="0">
                <a:solidFill>
                  <a:schemeClr val="bg1"/>
                </a:solidFill>
                <a:latin typeface="Geeza Pro" charset="-78"/>
                <a:ea typeface="Geeza Pro" charset="-78"/>
                <a:cs typeface="Geeza Pro" charset="-78"/>
              </a:rPr>
              <a:t>Lina </a:t>
            </a:r>
            <a:r>
              <a:rPr lang="es-ES_tradnl" sz="3600" dirty="0" err="1">
                <a:solidFill>
                  <a:schemeClr val="bg1"/>
                </a:solidFill>
                <a:latin typeface="Geeza Pro" charset="-78"/>
                <a:ea typeface="Geeza Pro" charset="-78"/>
                <a:cs typeface="Geeza Pro" charset="-78"/>
              </a:rPr>
              <a:t>Meruane</a:t>
            </a:r>
            <a:endParaRPr lang="es-ES_tradnl" sz="3600" dirty="0">
              <a:solidFill>
                <a:schemeClr val="bg1"/>
              </a:solidFill>
              <a:latin typeface="Geeza Pro" charset="-78"/>
              <a:ea typeface="Geeza Pro" charset="-78"/>
              <a:cs typeface="Geeza Pro" charset="-78"/>
            </a:endParaRPr>
          </a:p>
        </p:txBody>
      </p:sp>
      <p:pic>
        <p:nvPicPr>
          <p:cNvPr id="11" name="Imagen 10"/>
          <p:cNvPicPr>
            <a:picLocks noChangeAspect="1"/>
          </p:cNvPicPr>
          <p:nvPr/>
        </p:nvPicPr>
        <p:blipFill rotWithShape="1">
          <a:blip r:embed="rId3">
            <a:extLst>
              <a:ext uri="{BEBA8EAE-BF5A-486C-A8C5-ECC9F3942E4B}">
                <a14:imgProps xmlns:a14="http://schemas.microsoft.com/office/drawing/2010/main" xmlns="">
                  <a14:imgLayer r:embed="rId4">
                    <a14:imgEffect>
                      <a14:saturation sat="0"/>
                    </a14:imgEffect>
                  </a14:imgLayer>
                </a14:imgProps>
              </a:ext>
              <a:ext uri="{28A0092B-C50C-407E-A947-70E740481C1C}">
                <a14:useLocalDpi xmlns:a14="http://schemas.microsoft.com/office/drawing/2010/main" xmlns="" val="0"/>
              </a:ext>
            </a:extLst>
          </a:blip>
          <a:srcRect t="13713"/>
          <a:stretch/>
        </p:blipFill>
        <p:spPr>
          <a:xfrm>
            <a:off x="8010659" y="6308602"/>
            <a:ext cx="991671" cy="403668"/>
          </a:xfrm>
          <a:prstGeom prst="rect">
            <a:avLst/>
          </a:prstGeom>
          <a:solidFill>
            <a:schemeClr val="tx1"/>
          </a:solidFill>
        </p:spPr>
      </p:pic>
      <p:sp>
        <p:nvSpPr>
          <p:cNvPr id="12" name="Rectángulo 11"/>
          <p:cNvSpPr/>
          <p:nvPr/>
        </p:nvSpPr>
        <p:spPr>
          <a:xfrm>
            <a:off x="-51515" y="6360117"/>
            <a:ext cx="8075054" cy="307777"/>
          </a:xfrm>
          <a:prstGeom prst="rect">
            <a:avLst/>
          </a:prstGeom>
        </p:spPr>
        <p:txBody>
          <a:bodyPr wrap="square">
            <a:spAutoFit/>
          </a:bodyPr>
          <a:lstStyle/>
          <a:p>
            <a:pPr algn="r"/>
            <a:r>
              <a:rPr lang="es-ES" sz="1200" dirty="0" smtClean="0">
                <a:solidFill>
                  <a:schemeClr val="bg1">
                    <a:lumMod val="95000"/>
                  </a:schemeClr>
                </a:solidFill>
              </a:rPr>
              <a:t>¡Basta! + de 100 mujeres contra la violencia de género, REVISTA </a:t>
            </a:r>
            <a:r>
              <a:rPr lang="es-ES" sz="1200" dirty="0" err="1" smtClean="0">
                <a:solidFill>
                  <a:schemeClr val="bg1">
                    <a:lumMod val="95000"/>
                  </a:schemeClr>
                </a:solidFill>
              </a:rPr>
              <a:t>NOMADíAS</a:t>
            </a:r>
            <a:r>
              <a:rPr lang="es-ES" sz="1200" dirty="0" smtClean="0">
                <a:solidFill>
                  <a:schemeClr val="bg1">
                    <a:lumMod val="95000"/>
                  </a:schemeClr>
                </a:solidFill>
              </a:rPr>
              <a:t> Julio 2012, Número 15, 253-</a:t>
            </a:r>
            <a:r>
              <a:rPr lang="es-ES" sz="1400" dirty="0" smtClean="0">
                <a:solidFill>
                  <a:schemeClr val="bg1">
                    <a:lumMod val="95000"/>
                  </a:schemeClr>
                </a:solidFill>
              </a:rPr>
              <a:t>272</a:t>
            </a:r>
            <a:endParaRPr lang="es-ES" sz="1400" dirty="0">
              <a:solidFill>
                <a:schemeClr val="bg1">
                  <a:lumMod val="95000"/>
                </a:schemeClr>
              </a:solidFill>
            </a:endParaRPr>
          </a:p>
        </p:txBody>
      </p:sp>
    </p:spTree>
    <p:extLst>
      <p:ext uri="{BB962C8B-B14F-4D97-AF65-F5344CB8AC3E}">
        <p14:creationId xmlns:p14="http://schemas.microsoft.com/office/powerpoint/2010/main" xmlns="" val="1638801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vertical 2"/>
          <p:cNvSpPr txBox="1">
            <a:spLocks/>
          </p:cNvSpPr>
          <p:nvPr/>
        </p:nvSpPr>
        <p:spPr>
          <a:xfrm rot="16200000">
            <a:off x="1129357" y="949051"/>
            <a:ext cx="4481849" cy="5494371"/>
          </a:xfrm>
          <a:prstGeom prst="rect">
            <a:avLst/>
          </a:prstGeom>
        </p:spPr>
        <p:txBody>
          <a:bodyPr vert="eaVert"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3200">
                <a:latin typeface="Comic Sans MS" charset="0"/>
                <a:ea typeface="Comic Sans MS" charset="0"/>
                <a:cs typeface="Comic Sans MS" charset="0"/>
              </a:rPr>
              <a:t>Los pies de Juan son perfectos, salvo por los zapatos que los cubren y que usa habitualmente para golpear a su mujer. Fuera de ese pequeño detalle, me siguen pareciendo absolutamente perfectos.</a:t>
            </a:r>
          </a:p>
        </p:txBody>
      </p:sp>
      <p:pic>
        <p:nvPicPr>
          <p:cNvPr id="6" name="Imagen 5"/>
          <p:cNvPicPr>
            <a:picLocks noChangeAspect="1"/>
          </p:cNvPicPr>
          <p:nvPr/>
        </p:nvPicPr>
        <p:blipFill>
          <a:blip r:embed="rId2">
            <a:extLst>
              <a:ext uri="{BEBA8EAE-BF5A-486C-A8C5-ECC9F3942E4B}">
                <a14:imgProps xmlns:a14="http://schemas.microsoft.com/office/drawing/2010/main" xmlns="">
                  <a14:imgLayer r:embed="rId3">
                    <a14:imgEffect>
                      <a14:artisticPencilSketch/>
                    </a14:imgEffect>
                  </a14:imgLayer>
                </a14:imgProps>
              </a:ext>
              <a:ext uri="{28A0092B-C50C-407E-A947-70E740481C1C}">
                <a14:useLocalDpi xmlns:a14="http://schemas.microsoft.com/office/drawing/2010/main" xmlns="" val="0"/>
              </a:ext>
            </a:extLst>
          </a:blip>
          <a:stretch>
            <a:fillRect/>
          </a:stretch>
        </p:blipFill>
        <p:spPr>
          <a:xfrm>
            <a:off x="6325306" y="2627290"/>
            <a:ext cx="2818694" cy="4230710"/>
          </a:xfrm>
          <a:prstGeom prst="rect">
            <a:avLst/>
          </a:prstGeom>
        </p:spPr>
      </p:pic>
    </p:spTree>
    <p:extLst>
      <p:ext uri="{BB962C8B-B14F-4D97-AF65-F5344CB8AC3E}">
        <p14:creationId xmlns:p14="http://schemas.microsoft.com/office/powerpoint/2010/main" xmlns="" val="19147717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FDD00"/>
        </a:soli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xmlns="">
                  <a14:imgLayer r:embed="rId3">
                    <a14:imgEffect>
                      <a14:colorTemperature colorTemp="1500"/>
                    </a14:imgEffect>
                    <a14:imgEffect>
                      <a14:saturation sat="400000"/>
                    </a14:imgEffect>
                    <a14:imgEffect>
                      <a14:brightnessContrast contrast="38000"/>
                    </a14:imgEffect>
                  </a14:imgLayer>
                </a14:imgProps>
              </a:ext>
              <a:ext uri="{28A0092B-C50C-407E-A947-70E740481C1C}">
                <a14:useLocalDpi xmlns:a14="http://schemas.microsoft.com/office/drawing/2010/main" xmlns="" val="0"/>
              </a:ext>
            </a:extLst>
          </a:blip>
          <a:srcRect l="4197" t="2642" r="4716" b="4055"/>
          <a:stretch/>
        </p:blipFill>
        <p:spPr>
          <a:xfrm>
            <a:off x="3812145" y="1"/>
            <a:ext cx="4533371" cy="6356994"/>
          </a:xfrm>
          <a:prstGeom prst="rect">
            <a:avLst/>
          </a:prstGeom>
        </p:spPr>
      </p:pic>
      <p:sp>
        <p:nvSpPr>
          <p:cNvPr id="9" name="Título 1"/>
          <p:cNvSpPr>
            <a:spLocks noGrp="1"/>
          </p:cNvSpPr>
          <p:nvPr>
            <p:ph type="title"/>
          </p:nvPr>
        </p:nvSpPr>
        <p:spPr>
          <a:xfrm>
            <a:off x="538498" y="1555193"/>
            <a:ext cx="7886700" cy="2852737"/>
          </a:xfrm>
        </p:spPr>
        <p:txBody>
          <a:bodyPr/>
          <a:lstStyle/>
          <a:p>
            <a:r>
              <a:rPr lang="es-ES" dirty="0" smtClean="0">
                <a:solidFill>
                  <a:schemeClr val="bg1"/>
                </a:solidFill>
                <a:latin typeface="Bernard MT Condensed" charset="0"/>
                <a:ea typeface="Bernard MT Condensed" charset="0"/>
                <a:cs typeface="Bernard MT Condensed" charset="0"/>
              </a:rPr>
              <a:t>Enemigas</a:t>
            </a:r>
            <a:endParaRPr lang="es-ES_tradnl" dirty="0">
              <a:solidFill>
                <a:schemeClr val="bg1"/>
              </a:solidFill>
              <a:latin typeface="Bernard MT Condensed" charset="0"/>
              <a:ea typeface="Bernard MT Condensed" charset="0"/>
              <a:cs typeface="Bernard MT Condensed" charset="0"/>
            </a:endParaRPr>
          </a:p>
        </p:txBody>
      </p:sp>
      <p:sp>
        <p:nvSpPr>
          <p:cNvPr id="13" name="Marcador de texto 2"/>
          <p:cNvSpPr>
            <a:spLocks noGrp="1"/>
          </p:cNvSpPr>
          <p:nvPr>
            <p:ph type="body" idx="1"/>
          </p:nvPr>
        </p:nvSpPr>
        <p:spPr>
          <a:xfrm>
            <a:off x="577134" y="4472325"/>
            <a:ext cx="7886700" cy="1500187"/>
          </a:xfrm>
        </p:spPr>
        <p:txBody>
          <a:bodyPr>
            <a:normAutofit/>
          </a:bodyPr>
          <a:lstStyle/>
          <a:p>
            <a:r>
              <a:rPr lang="es-ES" sz="3200" dirty="0">
                <a:solidFill>
                  <a:schemeClr val="bg1"/>
                </a:solidFill>
                <a:latin typeface="Geeza Pro" charset="-78"/>
                <a:ea typeface="Geeza Pro" charset="-78"/>
                <a:cs typeface="Geeza Pro" charset="-78"/>
              </a:rPr>
              <a:t>Amanda Espejo</a:t>
            </a:r>
            <a:endParaRPr lang="es-ES_tradnl" sz="3200" dirty="0">
              <a:solidFill>
                <a:schemeClr val="bg1"/>
              </a:solidFill>
            </a:endParaRPr>
          </a:p>
        </p:txBody>
      </p:sp>
      <p:sp>
        <p:nvSpPr>
          <p:cNvPr id="14" name="Rectángulo 13"/>
          <p:cNvSpPr/>
          <p:nvPr/>
        </p:nvSpPr>
        <p:spPr>
          <a:xfrm>
            <a:off x="-51515" y="6450270"/>
            <a:ext cx="8075054" cy="307777"/>
          </a:xfrm>
          <a:prstGeom prst="rect">
            <a:avLst/>
          </a:prstGeom>
        </p:spPr>
        <p:txBody>
          <a:bodyPr wrap="square">
            <a:spAutoFit/>
          </a:bodyPr>
          <a:lstStyle/>
          <a:p>
            <a:pPr algn="r"/>
            <a:r>
              <a:rPr lang="es-ES" sz="1200" dirty="0" smtClean="0"/>
              <a:t>¡Basta! + de 100 mujeres contra la violencia de género, REVISTA </a:t>
            </a:r>
            <a:r>
              <a:rPr lang="es-ES" sz="1200" dirty="0" err="1" smtClean="0"/>
              <a:t>NOMADíAS</a:t>
            </a:r>
            <a:r>
              <a:rPr lang="es-ES" sz="1200" dirty="0" smtClean="0"/>
              <a:t> Julio 2012, Número 15, 253-</a:t>
            </a:r>
            <a:r>
              <a:rPr lang="es-ES" sz="1400" dirty="0" smtClean="0"/>
              <a:t>272</a:t>
            </a:r>
            <a:endParaRPr lang="es-ES" sz="1400" dirty="0"/>
          </a:p>
        </p:txBody>
      </p:sp>
      <p:pic>
        <p:nvPicPr>
          <p:cNvPr id="8" name="Imagen 7"/>
          <p:cNvPicPr>
            <a:picLocks noChangeAspect="1"/>
          </p:cNvPicPr>
          <p:nvPr/>
        </p:nvPicPr>
        <p:blipFill rotWithShape="1">
          <a:blip r:embed="rId4">
            <a:duotone>
              <a:prstClr val="black"/>
              <a:srgbClr val="DFDD00">
                <a:tint val="45000"/>
                <a:satMod val="400000"/>
              </a:srgbClr>
            </a:duotone>
            <a:extLst>
              <a:ext uri="{28A0092B-C50C-407E-A947-70E740481C1C}">
                <a14:useLocalDpi xmlns:a14="http://schemas.microsoft.com/office/drawing/2010/main" xmlns="" val="0"/>
              </a:ext>
            </a:extLst>
          </a:blip>
          <a:srcRect l="13943" t="37541" r="57747" b="41426"/>
          <a:stretch/>
        </p:blipFill>
        <p:spPr>
          <a:xfrm>
            <a:off x="8129731" y="6419343"/>
            <a:ext cx="771238" cy="322308"/>
          </a:xfrm>
          <a:prstGeom prst="rect">
            <a:avLst/>
          </a:prstGeom>
        </p:spPr>
      </p:pic>
    </p:spTree>
    <p:extLst>
      <p:ext uri="{BB962C8B-B14F-4D97-AF65-F5344CB8AC3E}">
        <p14:creationId xmlns:p14="http://schemas.microsoft.com/office/powerpoint/2010/main" xmlns="" val="168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vertical 2"/>
          <p:cNvSpPr txBox="1">
            <a:spLocks/>
          </p:cNvSpPr>
          <p:nvPr/>
        </p:nvSpPr>
        <p:spPr>
          <a:xfrm rot="16200000">
            <a:off x="826704" y="363060"/>
            <a:ext cx="6001554" cy="6408774"/>
          </a:xfrm>
          <a:prstGeom prst="rect">
            <a:avLst/>
          </a:prstGeom>
        </p:spPr>
        <p:txBody>
          <a:bodyPr vert="eaVert"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400">
                <a:latin typeface="Comic Sans MS" charset="0"/>
                <a:ea typeface="Comic Sans MS" charset="0"/>
                <a:cs typeface="Comic Sans MS" charset="0"/>
              </a:rPr>
              <a:t>Me decía que era linda, que mis ojos, que mi porte, que no parecía de trece años. </a:t>
            </a:r>
          </a:p>
          <a:p>
            <a:pPr marL="0" indent="0">
              <a:buNone/>
            </a:pPr>
            <a:r>
              <a:rPr lang="es-ES" sz="2400">
                <a:latin typeface="Comic Sans MS" charset="0"/>
                <a:ea typeface="Comic Sans MS" charset="0"/>
                <a:cs typeface="Comic Sans MS" charset="0"/>
              </a:rPr>
              <a:t>Elegía mi ropa, cepillaba mi cabello, me peinaba con cintillo y me compró mis primeros zapatos de medio tacón. Insistía en que no le contara a “la otra”, que yo era su favorita, que él tenía dos esposas.</a:t>
            </a:r>
          </a:p>
          <a:p>
            <a:pPr marL="0" indent="0">
              <a:buNone/>
            </a:pPr>
            <a:r>
              <a:rPr lang="es-ES" sz="2400">
                <a:latin typeface="Comic Sans MS" charset="0"/>
                <a:ea typeface="Comic Sans MS" charset="0"/>
                <a:cs typeface="Comic Sans MS" charset="0"/>
              </a:rPr>
              <a:t>Un día, mientras hacía mis primeros intentos en la cocina, me abrazó por detrás, me tomó la cintura, me dio vuelta, y vi sus ojos cerca, muy cerca, antes de que me pincharan los pelos de su bigote en la cara y algo mojado entreabriera mi boca.</a:t>
            </a:r>
          </a:p>
          <a:p>
            <a:pPr marL="0" indent="0">
              <a:buNone/>
            </a:pPr>
            <a:r>
              <a:rPr lang="es-ES" sz="2400">
                <a:latin typeface="Comic Sans MS" charset="0"/>
                <a:ea typeface="Comic Sans MS" charset="0"/>
                <a:cs typeface="Comic Sans MS" charset="0"/>
              </a:rPr>
              <a:t>Que no dijera nada, decía, que era nuestro secreto.</a:t>
            </a:r>
          </a:p>
          <a:p>
            <a:pPr marL="0" indent="0">
              <a:buNone/>
            </a:pPr>
            <a:r>
              <a:rPr lang="es-ES" sz="2400">
                <a:latin typeface="Comic Sans MS" charset="0"/>
                <a:ea typeface="Comic Sans MS" charset="0"/>
                <a:cs typeface="Comic Sans MS" charset="0"/>
              </a:rPr>
              <a:t>Sólo cuando al tiempo lo vi haciendo lo mismo con mis dos hermanas menores, comprendí que mi madre no era mi enemiga.</a:t>
            </a:r>
          </a:p>
        </p:txBody>
      </p:sp>
      <p:pic>
        <p:nvPicPr>
          <p:cNvPr id="6" name="Imagen 5"/>
          <p:cNvPicPr>
            <a:picLocks noChangeAspect="1"/>
          </p:cNvPicPr>
          <p:nvPr/>
        </p:nvPicPr>
        <p:blipFill rotWithShape="1">
          <a:blip r:embed="rId2">
            <a:duotone>
              <a:prstClr val="black"/>
              <a:schemeClr val="accent2">
                <a:tint val="45000"/>
                <a:satMod val="400000"/>
              </a:schemeClr>
            </a:duotone>
            <a:alphaModFix amt="70000"/>
            <a:extLst>
              <a:ext uri="{BEBA8EAE-BF5A-486C-A8C5-ECC9F3942E4B}">
                <a14:imgProps xmlns:a14="http://schemas.microsoft.com/office/drawing/2010/main" xmlns="">
                  <a14:imgLayer r:embed="rId3">
                    <a14:imgEffect>
                      <a14:colorTemperature colorTemp="1500"/>
                    </a14:imgEffect>
                    <a14:imgEffect>
                      <a14:saturation sat="400000"/>
                    </a14:imgEffect>
                    <a14:imgEffect>
                      <a14:brightnessContrast contrast="38000"/>
                    </a14:imgEffect>
                  </a14:imgLayer>
                </a14:imgProps>
              </a:ext>
              <a:ext uri="{28A0092B-C50C-407E-A947-70E740481C1C}">
                <a14:useLocalDpi xmlns:a14="http://schemas.microsoft.com/office/drawing/2010/main" xmlns="" val="0"/>
              </a:ext>
            </a:extLst>
          </a:blip>
          <a:srcRect l="4197" t="2642" r="4716" b="4055"/>
          <a:stretch/>
        </p:blipFill>
        <p:spPr>
          <a:xfrm>
            <a:off x="7199371" y="2859110"/>
            <a:ext cx="1532508" cy="2148985"/>
          </a:xfrm>
          <a:prstGeom prst="rect">
            <a:avLst/>
          </a:prstGeom>
          <a:effectLst>
            <a:glow rad="101600">
              <a:schemeClr val="accent2">
                <a:satMod val="175000"/>
                <a:alpha val="40000"/>
              </a:schemeClr>
            </a:glow>
            <a:reflection stA="52000" endA="300" endPos="35000" dist="25400" dir="5400000" sy="-100000" algn="bl" rotWithShape="0"/>
          </a:effectLst>
        </p:spPr>
      </p:pic>
    </p:spTree>
    <p:extLst>
      <p:ext uri="{BB962C8B-B14F-4D97-AF65-F5344CB8AC3E}">
        <p14:creationId xmlns:p14="http://schemas.microsoft.com/office/powerpoint/2010/main" xmlns="" val="2824752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19678781">
            <a:off x="2895422" y="-128788"/>
            <a:ext cx="5143500" cy="6858000"/>
          </a:xfrm>
          <a:prstGeom prst="rect">
            <a:avLst/>
          </a:prstGeom>
        </p:spPr>
      </p:pic>
      <p:sp>
        <p:nvSpPr>
          <p:cNvPr id="9" name="Título 1"/>
          <p:cNvSpPr>
            <a:spLocks noGrp="1"/>
          </p:cNvSpPr>
          <p:nvPr>
            <p:ph type="title"/>
          </p:nvPr>
        </p:nvSpPr>
        <p:spPr>
          <a:xfrm>
            <a:off x="435467" y="2489563"/>
            <a:ext cx="7886700" cy="2852737"/>
          </a:xfrm>
        </p:spPr>
        <p:txBody>
          <a:bodyPr>
            <a:noAutofit/>
          </a:bodyPr>
          <a:lstStyle/>
          <a:p>
            <a:r>
              <a:rPr lang="es-ES" sz="6600" dirty="0" smtClean="0">
                <a:latin typeface="Zapfino" charset="0"/>
                <a:ea typeface="Zapfino" charset="0"/>
                <a:cs typeface="Zapfino" charset="0"/>
              </a:rPr>
              <a:t>El zorro</a:t>
            </a:r>
            <a:endParaRPr lang="es-ES_tradnl" sz="6600" dirty="0">
              <a:latin typeface="Zapfino" charset="0"/>
              <a:ea typeface="Zapfino" charset="0"/>
              <a:cs typeface="Zapfino" charset="0"/>
            </a:endParaRPr>
          </a:p>
        </p:txBody>
      </p:sp>
      <p:sp>
        <p:nvSpPr>
          <p:cNvPr id="13" name="Marcador de texto 2"/>
          <p:cNvSpPr>
            <a:spLocks noGrp="1"/>
          </p:cNvSpPr>
          <p:nvPr>
            <p:ph type="body" idx="1"/>
          </p:nvPr>
        </p:nvSpPr>
        <p:spPr>
          <a:xfrm>
            <a:off x="628650" y="4592207"/>
            <a:ext cx="7886700" cy="1500187"/>
          </a:xfrm>
        </p:spPr>
        <p:txBody>
          <a:bodyPr>
            <a:normAutofit/>
          </a:bodyPr>
          <a:lstStyle/>
          <a:p>
            <a:r>
              <a:rPr lang="es-ES_tradnl" sz="2800" dirty="0">
                <a:latin typeface="Geeza Pro" charset="-78"/>
                <a:ea typeface="Geeza Pro" charset="-78"/>
                <a:cs typeface="Geeza Pro" charset="-78"/>
              </a:rPr>
              <a:t>Lina </a:t>
            </a:r>
            <a:r>
              <a:rPr lang="es-ES_tradnl" sz="2800" dirty="0" err="1">
                <a:latin typeface="Geeza Pro" charset="-78"/>
                <a:ea typeface="Geeza Pro" charset="-78"/>
                <a:cs typeface="Geeza Pro" charset="-78"/>
              </a:rPr>
              <a:t>Meruane</a:t>
            </a:r>
            <a:endParaRPr lang="es-ES_tradnl" sz="2800" dirty="0">
              <a:latin typeface="Geeza Pro" charset="-78"/>
              <a:ea typeface="Geeza Pro" charset="-78"/>
              <a:cs typeface="Geeza Pro" charset="-78"/>
            </a:endParaRPr>
          </a:p>
        </p:txBody>
      </p:sp>
      <p:sp>
        <p:nvSpPr>
          <p:cNvPr id="14" name="Rectángulo 13"/>
          <p:cNvSpPr/>
          <p:nvPr/>
        </p:nvSpPr>
        <p:spPr>
          <a:xfrm>
            <a:off x="-51515" y="6360117"/>
            <a:ext cx="8075054" cy="307777"/>
          </a:xfrm>
          <a:prstGeom prst="rect">
            <a:avLst/>
          </a:prstGeom>
        </p:spPr>
        <p:txBody>
          <a:bodyPr wrap="square">
            <a:spAutoFit/>
          </a:bodyPr>
          <a:lstStyle/>
          <a:p>
            <a:pPr algn="r"/>
            <a:r>
              <a:rPr lang="es-ES" sz="1200" smtClean="0"/>
              <a:t>¡Basta! + de 100 mujeres contra la violencia de género, REVISTA </a:t>
            </a:r>
            <a:r>
              <a:rPr lang="es-ES" sz="1200" err="1" smtClean="0"/>
              <a:t>NOMADíAS</a:t>
            </a:r>
            <a:r>
              <a:rPr lang="es-ES" sz="1200" smtClean="0"/>
              <a:t> Julio 2012, Número 15, 253-</a:t>
            </a:r>
            <a:r>
              <a:rPr lang="es-ES" sz="1400" smtClean="0"/>
              <a:t>272</a:t>
            </a:r>
            <a:endParaRPr lang="es-ES" sz="1400"/>
          </a:p>
        </p:txBody>
      </p:sp>
      <p:pic>
        <p:nvPicPr>
          <p:cNvPr id="7" name="Imagen 6"/>
          <p:cNvPicPr>
            <a:picLocks noChangeAspect="1"/>
          </p:cNvPicPr>
          <p:nvPr/>
        </p:nvPicPr>
        <p:blipFill rotWithShape="1">
          <a:blip r:embed="rId3">
            <a:extLst>
              <a:ext uri="{28A0092B-C50C-407E-A947-70E740481C1C}">
                <a14:useLocalDpi xmlns:a14="http://schemas.microsoft.com/office/drawing/2010/main" xmlns="" val="0"/>
              </a:ext>
            </a:extLst>
          </a:blip>
          <a:srcRect l="13943" t="37541" r="57747" b="41426"/>
          <a:stretch/>
        </p:blipFill>
        <p:spPr>
          <a:xfrm>
            <a:off x="8129731" y="6432222"/>
            <a:ext cx="771238" cy="322308"/>
          </a:xfrm>
          <a:prstGeom prst="rect">
            <a:avLst/>
          </a:prstGeom>
        </p:spPr>
      </p:pic>
    </p:spTree>
    <p:extLst>
      <p:ext uri="{BB962C8B-B14F-4D97-AF65-F5344CB8AC3E}">
        <p14:creationId xmlns:p14="http://schemas.microsoft.com/office/powerpoint/2010/main" xmlns="" val="8233788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1595429">
            <a:off x="6377047" y="3105475"/>
            <a:ext cx="2496768" cy="3329024"/>
          </a:xfrm>
          <a:prstGeom prst="rect">
            <a:avLst/>
          </a:prstGeom>
        </p:spPr>
      </p:pic>
      <p:sp>
        <p:nvSpPr>
          <p:cNvPr id="7" name="Marcador de texto vertical 2"/>
          <p:cNvSpPr txBox="1">
            <a:spLocks/>
          </p:cNvSpPr>
          <p:nvPr/>
        </p:nvSpPr>
        <p:spPr>
          <a:xfrm rot="16200000">
            <a:off x="826704" y="363060"/>
            <a:ext cx="6001554" cy="6408774"/>
          </a:xfrm>
          <a:prstGeom prst="rect">
            <a:avLst/>
          </a:prstGeom>
        </p:spPr>
        <p:txBody>
          <a:bodyPr vert="eaVert"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400" dirty="0">
                <a:latin typeface="Comic Sans MS" charset="0"/>
                <a:ea typeface="Comic Sans MS" charset="0"/>
                <a:cs typeface="Comic Sans MS" charset="0"/>
              </a:rPr>
              <a:t>Nadie puede dudar de mi astucia y valentía, mi destreza con la espada y la pistola, la capa flota soberbia, el sombrero luce y el </a:t>
            </a:r>
            <a:r>
              <a:rPr lang="es-ES" sz="2400" dirty="0" smtClean="0">
                <a:latin typeface="Comic Sans MS" charset="0"/>
                <a:ea typeface="Comic Sans MS" charset="0"/>
                <a:cs typeface="Comic Sans MS" charset="0"/>
              </a:rPr>
              <a:t>antifaz </a:t>
            </a:r>
            <a:r>
              <a:rPr lang="es-ES" sz="2400" dirty="0">
                <a:latin typeface="Comic Sans MS" charset="0"/>
                <a:ea typeface="Comic Sans MS" charset="0"/>
                <a:cs typeface="Comic Sans MS" charset="0"/>
              </a:rPr>
              <a:t>da misterio a mi mirada. Espada en cinto entro, todos corren, saltan, ríen, mis botas negras con paso firme y resuelto, de improviso un reto, una espada desenfundada me apunta, el círculo se forma, con un giro de mano mi capa vuela y mi fiel florete sale a relucir, las armas se cruzan, es un pirata no hay duda, el </a:t>
            </a:r>
            <a:r>
              <a:rPr lang="es-ES" sz="2400" dirty="0" err="1">
                <a:latin typeface="Comic Sans MS" charset="0"/>
                <a:ea typeface="Comic Sans MS" charset="0"/>
                <a:cs typeface="Comic Sans MS" charset="0"/>
              </a:rPr>
              <a:t>truhán</a:t>
            </a:r>
            <a:r>
              <a:rPr lang="es-ES" sz="2400" dirty="0">
                <a:latin typeface="Comic Sans MS" charset="0"/>
                <a:ea typeface="Comic Sans MS" charset="0"/>
                <a:cs typeface="Comic Sans MS" charset="0"/>
              </a:rPr>
              <a:t> no es de confiar, avanzo, queda desarmado ante una estocada. </a:t>
            </a:r>
            <a:r>
              <a:rPr lang="es-ES" dirty="0">
                <a:latin typeface="Comic Sans MS" charset="0"/>
                <a:ea typeface="Comic Sans MS" charset="0"/>
                <a:cs typeface="Comic Sans MS" charset="0"/>
              </a:rPr>
              <a:t>V</a:t>
            </a:r>
            <a:r>
              <a:rPr lang="es-ES" sz="2400" dirty="0">
                <a:latin typeface="Comic Sans MS" charset="0"/>
                <a:ea typeface="Comic Sans MS" charset="0"/>
                <a:cs typeface="Comic Sans MS" charset="0"/>
              </a:rPr>
              <a:t>encido me estira la mano, ganaste, me dice, pero no te conozco, cuál es tu nombre, el Zorro contesto, pero de qué curso eres, del tuyo contesto mientras me saco el antifaz, un silencio mortal cruza el patio, un niño disfrazado de marino grita–</a:t>
            </a:r>
          </a:p>
          <a:p>
            <a:pPr marL="0" indent="0">
              <a:buNone/>
            </a:pPr>
            <a:r>
              <a:rPr lang="es-ES" sz="2400" dirty="0">
                <a:latin typeface="Comic Sans MS" charset="0"/>
                <a:ea typeface="Comic Sans MS" charset="0"/>
                <a:cs typeface="Comic Sans MS" charset="0"/>
              </a:rPr>
              <a:t>¡Es niña, el zorro no puede ser niña! </a:t>
            </a:r>
          </a:p>
        </p:txBody>
      </p:sp>
    </p:spTree>
    <p:extLst>
      <p:ext uri="{BB962C8B-B14F-4D97-AF65-F5344CB8AC3E}">
        <p14:creationId xmlns:p14="http://schemas.microsoft.com/office/powerpoint/2010/main" xmlns="" val="1435426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BEBA8EAE-BF5A-486C-A8C5-ECC9F3942E4B}">
                <a14:imgProps xmlns:a14="http://schemas.microsoft.com/office/drawing/2010/main" xmlns="">
                  <a14:imgLayer r:embed="rId3">
                    <a14:imgEffect>
                      <a14:artisticPencilSketch/>
                    </a14:imgEffect>
                  </a14:imgLayer>
                </a14:imgProps>
              </a:ext>
              <a:ext uri="{28A0092B-C50C-407E-A947-70E740481C1C}">
                <a14:useLocalDpi xmlns:a14="http://schemas.microsoft.com/office/drawing/2010/main" xmlns="" val="0"/>
              </a:ext>
            </a:extLst>
          </a:blip>
          <a:stretch>
            <a:fillRect/>
          </a:stretch>
        </p:blipFill>
        <p:spPr>
          <a:xfrm rot="652720">
            <a:off x="2940774" y="566174"/>
            <a:ext cx="5923307" cy="4442481"/>
          </a:xfrm>
          <a:prstGeom prst="rect">
            <a:avLst/>
          </a:prstGeom>
          <a:effectLst>
            <a:softEdge rad="63500"/>
          </a:effectLst>
        </p:spPr>
      </p:pic>
      <p:sp>
        <p:nvSpPr>
          <p:cNvPr id="9" name="Título 1"/>
          <p:cNvSpPr>
            <a:spLocks noGrp="1"/>
          </p:cNvSpPr>
          <p:nvPr>
            <p:ph type="title"/>
          </p:nvPr>
        </p:nvSpPr>
        <p:spPr>
          <a:xfrm>
            <a:off x="592428" y="1362247"/>
            <a:ext cx="7886700" cy="2852737"/>
          </a:xfrm>
        </p:spPr>
        <p:txBody>
          <a:bodyPr>
            <a:normAutofit/>
          </a:bodyPr>
          <a:lstStyle/>
          <a:p>
            <a:r>
              <a:rPr lang="es-ES" dirty="0" smtClean="0">
                <a:solidFill>
                  <a:srgbClr val="EC662C"/>
                </a:solidFill>
                <a:latin typeface="Chalkduster" charset="0"/>
                <a:ea typeface="Chalkduster" charset="0"/>
                <a:cs typeface="Chalkduster" charset="0"/>
              </a:rPr>
              <a:t>Silenciosa</a:t>
            </a:r>
            <a:endParaRPr lang="es-ES_tradnl" dirty="0">
              <a:solidFill>
                <a:srgbClr val="EC662C"/>
              </a:solidFill>
              <a:latin typeface="Chalkduster" charset="0"/>
              <a:ea typeface="Chalkduster" charset="0"/>
              <a:cs typeface="Chalkduster" charset="0"/>
            </a:endParaRPr>
          </a:p>
        </p:txBody>
      </p:sp>
      <p:sp>
        <p:nvSpPr>
          <p:cNvPr id="15" name="Rectángulo 14"/>
          <p:cNvSpPr/>
          <p:nvPr/>
        </p:nvSpPr>
        <p:spPr>
          <a:xfrm>
            <a:off x="-51515" y="6360117"/>
            <a:ext cx="8075054" cy="307777"/>
          </a:xfrm>
          <a:prstGeom prst="rect">
            <a:avLst/>
          </a:prstGeom>
        </p:spPr>
        <p:txBody>
          <a:bodyPr wrap="square">
            <a:spAutoFit/>
          </a:bodyPr>
          <a:lstStyle/>
          <a:p>
            <a:pPr algn="r"/>
            <a:r>
              <a:rPr lang="es-ES" sz="1200" dirty="0" smtClean="0"/>
              <a:t>¡Basta! + de 100 mujeres contra la violencia de género, REVISTA </a:t>
            </a:r>
            <a:r>
              <a:rPr lang="es-ES" sz="1200" dirty="0" err="1" smtClean="0"/>
              <a:t>NOMADíAS</a:t>
            </a:r>
            <a:r>
              <a:rPr lang="es-ES" sz="1200" dirty="0" smtClean="0"/>
              <a:t> Julio 2012, Número 15, 253-</a:t>
            </a:r>
            <a:r>
              <a:rPr lang="es-ES" sz="1400" dirty="0" smtClean="0"/>
              <a:t>272</a:t>
            </a:r>
            <a:endParaRPr lang="es-ES" sz="1400" dirty="0"/>
          </a:p>
        </p:txBody>
      </p:sp>
      <p:sp>
        <p:nvSpPr>
          <p:cNvPr id="8" name="CuadroTexto 7"/>
          <p:cNvSpPr txBox="1"/>
          <p:nvPr/>
        </p:nvSpPr>
        <p:spPr>
          <a:xfrm>
            <a:off x="592428" y="695459"/>
            <a:ext cx="184731" cy="369332"/>
          </a:xfrm>
          <a:prstGeom prst="rect">
            <a:avLst/>
          </a:prstGeom>
          <a:noFill/>
        </p:spPr>
        <p:txBody>
          <a:bodyPr wrap="none" rtlCol="0">
            <a:spAutoFit/>
          </a:bodyPr>
          <a:lstStyle/>
          <a:p>
            <a:endParaRPr lang="es-ES_tradnl"/>
          </a:p>
        </p:txBody>
      </p:sp>
      <p:sp>
        <p:nvSpPr>
          <p:cNvPr id="10" name="Marcador de texto 2"/>
          <p:cNvSpPr txBox="1">
            <a:spLocks/>
          </p:cNvSpPr>
          <p:nvPr/>
        </p:nvSpPr>
        <p:spPr>
          <a:xfrm>
            <a:off x="568278" y="4408667"/>
            <a:ext cx="7886700" cy="15001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s-ES" sz="3200" dirty="0" smtClean="0">
                <a:solidFill>
                  <a:srgbClr val="EC662C"/>
                </a:solidFill>
                <a:latin typeface="Geeza Pro" charset="-78"/>
                <a:ea typeface="Geeza Pro" charset="-78"/>
                <a:cs typeface="Geeza Pro" charset="-78"/>
              </a:rPr>
              <a:t>Claudia </a:t>
            </a:r>
            <a:r>
              <a:rPr lang="es-ES" sz="3200" dirty="0" err="1" smtClean="0">
                <a:solidFill>
                  <a:srgbClr val="EC662C"/>
                </a:solidFill>
                <a:latin typeface="Geeza Pro" charset="-78"/>
                <a:ea typeface="Geeza Pro" charset="-78"/>
                <a:cs typeface="Geeza Pro" charset="-78"/>
              </a:rPr>
              <a:t>Farha</a:t>
            </a:r>
            <a:endParaRPr lang="es-ES_tradnl" sz="3200" dirty="0">
              <a:solidFill>
                <a:srgbClr val="EC662C"/>
              </a:solidFill>
              <a:latin typeface="Geeza Pro" charset="-78"/>
              <a:ea typeface="Geeza Pro" charset="-78"/>
              <a:cs typeface="Geeza Pro" charset="-78"/>
            </a:endParaRPr>
          </a:p>
        </p:txBody>
      </p:sp>
      <p:pic>
        <p:nvPicPr>
          <p:cNvPr id="11" name="Imagen 10"/>
          <p:cNvPicPr>
            <a:picLocks noChangeAspect="1"/>
          </p:cNvPicPr>
          <p:nvPr/>
        </p:nvPicPr>
        <p:blipFill rotWithShape="1">
          <a:blip r:embed="rId4">
            <a:extLst>
              <a:ext uri="{28A0092B-C50C-407E-A947-70E740481C1C}">
                <a14:useLocalDpi xmlns:a14="http://schemas.microsoft.com/office/drawing/2010/main" xmlns="" val="0"/>
              </a:ext>
            </a:extLst>
          </a:blip>
          <a:srcRect l="13943" t="37541" r="57747" b="41426"/>
          <a:stretch/>
        </p:blipFill>
        <p:spPr>
          <a:xfrm>
            <a:off x="8091094" y="6329190"/>
            <a:ext cx="771238" cy="322308"/>
          </a:xfrm>
          <a:prstGeom prst="rect">
            <a:avLst/>
          </a:prstGeom>
        </p:spPr>
      </p:pic>
    </p:spTree>
    <p:extLst>
      <p:ext uri="{BB962C8B-B14F-4D97-AF65-F5344CB8AC3E}">
        <p14:creationId xmlns:p14="http://schemas.microsoft.com/office/powerpoint/2010/main" xmlns="" val="56361351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alphaModFix amt="35000"/>
            <a:extLst>
              <a:ext uri="{BEBA8EAE-BF5A-486C-A8C5-ECC9F3942E4B}">
                <a14:imgProps xmlns:a14="http://schemas.microsoft.com/office/drawing/2010/main" xmlns="">
                  <a14:imgLayer r:embed="rId3">
                    <a14:imgEffect>
                      <a14:artisticPencilSketch/>
                    </a14:imgEffect>
                  </a14:imgLayer>
                </a14:imgProps>
              </a:ext>
              <a:ext uri="{28A0092B-C50C-407E-A947-70E740481C1C}">
                <a14:useLocalDpi xmlns:a14="http://schemas.microsoft.com/office/drawing/2010/main" xmlns="" val="0"/>
              </a:ext>
            </a:extLst>
          </a:blip>
          <a:stretch>
            <a:fillRect/>
          </a:stretch>
        </p:blipFill>
        <p:spPr>
          <a:xfrm rot="20930934">
            <a:off x="6609813" y="2805457"/>
            <a:ext cx="2529186" cy="1896890"/>
          </a:xfrm>
          <a:prstGeom prst="rect">
            <a:avLst/>
          </a:prstGeom>
          <a:effectLst>
            <a:reflection blurRad="6350" stA="29000" endPos="90000" dir="5400000" sy="-100000" algn="bl" rotWithShape="0"/>
            <a:softEdge rad="127000"/>
          </a:effectLst>
        </p:spPr>
      </p:pic>
      <p:sp>
        <p:nvSpPr>
          <p:cNvPr id="7" name="Marcador de texto vertical 2"/>
          <p:cNvSpPr txBox="1">
            <a:spLocks/>
          </p:cNvSpPr>
          <p:nvPr/>
        </p:nvSpPr>
        <p:spPr>
          <a:xfrm rot="16200000">
            <a:off x="536931" y="253589"/>
            <a:ext cx="6297766" cy="6331498"/>
          </a:xfrm>
          <a:prstGeom prst="rect">
            <a:avLst/>
          </a:prstGeom>
        </p:spPr>
        <p:txBody>
          <a:bodyPr vert="eaVert"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000" dirty="0">
                <a:solidFill>
                  <a:srgbClr val="EC662C"/>
                </a:solidFill>
                <a:latin typeface="Comic Sans MS" charset="0"/>
                <a:ea typeface="Comic Sans MS" charset="0"/>
                <a:cs typeface="Comic Sans MS" charset="0"/>
              </a:rPr>
              <a:t>“¡Perra!” –escuchas su voz acercándose– “¡Me cagaste, perra!”</a:t>
            </a:r>
          </a:p>
          <a:p>
            <a:pPr marL="0" indent="0">
              <a:buNone/>
            </a:pPr>
            <a:r>
              <a:rPr lang="es-ES" sz="2000" dirty="0">
                <a:solidFill>
                  <a:srgbClr val="EC662C"/>
                </a:solidFill>
                <a:latin typeface="Comic Sans MS" charset="0"/>
                <a:ea typeface="Comic Sans MS" charset="0"/>
                <a:cs typeface="Comic Sans MS" charset="0"/>
              </a:rPr>
              <a:t>No sientes los golpes, ni su brazo apretando tu garganta, ajena  cuerpo sometido en una cocina siempre pulcra y ordenada.</a:t>
            </a:r>
          </a:p>
          <a:p>
            <a:pPr marL="0" indent="0">
              <a:buNone/>
            </a:pPr>
            <a:r>
              <a:rPr lang="es-ES" sz="2000" dirty="0">
                <a:solidFill>
                  <a:srgbClr val="EC662C"/>
                </a:solidFill>
                <a:latin typeface="Comic Sans MS" charset="0"/>
                <a:ea typeface="Comic Sans MS" charset="0"/>
                <a:cs typeface="Comic Sans MS" charset="0"/>
              </a:rPr>
              <a:t>Mete la mano bajo tu falda, aprieta tu sexo y dice: “¿Te gusta así, PERRA?”.</a:t>
            </a:r>
          </a:p>
          <a:p>
            <a:pPr marL="0" indent="0">
              <a:buNone/>
            </a:pPr>
            <a:r>
              <a:rPr lang="es-ES" sz="2000" dirty="0">
                <a:solidFill>
                  <a:srgbClr val="EC662C"/>
                </a:solidFill>
                <a:latin typeface="Comic Sans MS" charset="0"/>
                <a:ea typeface="Comic Sans MS" charset="0"/>
                <a:cs typeface="Comic Sans MS" charset="0"/>
              </a:rPr>
              <a:t>El tono en que lo dice, retumba en tu oído. Te miras como perra, la que se aparea con otro macho, uno mejor. Macho que te montó como perra... y te gustó. Sientes todo otra vez.</a:t>
            </a:r>
          </a:p>
          <a:p>
            <a:pPr marL="0" indent="0">
              <a:buNone/>
            </a:pPr>
            <a:r>
              <a:rPr lang="es-ES" sz="2000" dirty="0">
                <a:solidFill>
                  <a:srgbClr val="EC662C"/>
                </a:solidFill>
                <a:latin typeface="Comic Sans MS" charset="0"/>
                <a:ea typeface="Comic Sans MS" charset="0"/>
                <a:cs typeface="Comic Sans MS" charset="0"/>
              </a:rPr>
              <a:t>Son las cuatro de la tarde, los niños están por llegar y ya te sabes esta historia. Leal y protectora de tus cachorros, calculas cuánto más necesitas estirar el brazo para alcanzar el juego de cuchillos perfectamente ordenados en su madera.</a:t>
            </a:r>
          </a:p>
          <a:p>
            <a:pPr marL="0" indent="0">
              <a:buNone/>
            </a:pPr>
            <a:r>
              <a:rPr lang="es-ES" sz="2000" dirty="0">
                <a:solidFill>
                  <a:srgbClr val="EC662C"/>
                </a:solidFill>
                <a:latin typeface="Comic Sans MS" charset="0"/>
                <a:ea typeface="Comic Sans MS" charset="0"/>
                <a:cs typeface="Comic Sans MS" charset="0"/>
              </a:rPr>
              <a:t>Lo miras a los ojos y él sabe, entiende en un instante, que eres </a:t>
            </a:r>
            <a:r>
              <a:rPr lang="es-ES" sz="2000" dirty="0" smtClean="0">
                <a:solidFill>
                  <a:srgbClr val="EC662C"/>
                </a:solidFill>
                <a:latin typeface="Comic Sans MS" charset="0"/>
                <a:ea typeface="Comic Sans MS" charset="0"/>
                <a:cs typeface="Comic Sans MS" charset="0"/>
              </a:rPr>
              <a:t>de las </a:t>
            </a:r>
            <a:r>
              <a:rPr lang="es-ES" sz="2000" dirty="0">
                <a:solidFill>
                  <a:srgbClr val="EC662C"/>
                </a:solidFill>
                <a:latin typeface="Comic Sans MS" charset="0"/>
                <a:ea typeface="Comic Sans MS" charset="0"/>
                <a:cs typeface="Comic Sans MS" charset="0"/>
              </a:rPr>
              <a:t>perras que no ladra, pero muerde. </a:t>
            </a:r>
          </a:p>
        </p:txBody>
      </p:sp>
    </p:spTree>
    <p:extLst>
      <p:ext uri="{BB962C8B-B14F-4D97-AF65-F5344CB8AC3E}">
        <p14:creationId xmlns:p14="http://schemas.microsoft.com/office/powerpoint/2010/main" xmlns="" val="1019292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ángulo 11"/>
          <p:cNvSpPr/>
          <p:nvPr/>
        </p:nvSpPr>
        <p:spPr>
          <a:xfrm>
            <a:off x="-51515" y="6360117"/>
            <a:ext cx="8075054" cy="307777"/>
          </a:xfrm>
          <a:prstGeom prst="rect">
            <a:avLst/>
          </a:prstGeom>
        </p:spPr>
        <p:txBody>
          <a:bodyPr wrap="square">
            <a:spAutoFit/>
          </a:bodyPr>
          <a:lstStyle/>
          <a:p>
            <a:pPr algn="r"/>
            <a:r>
              <a:rPr lang="es-ES" sz="1200" dirty="0" smtClean="0"/>
              <a:t>¡Basta! + de 100 mujeres contra la violencia de género, REVISTA </a:t>
            </a:r>
            <a:r>
              <a:rPr lang="es-ES" sz="1200" dirty="0" err="1" smtClean="0"/>
              <a:t>NOMADíAS</a:t>
            </a:r>
            <a:r>
              <a:rPr lang="es-ES" sz="1200" dirty="0" smtClean="0"/>
              <a:t> Julio 2012, Número 15, 253-</a:t>
            </a:r>
            <a:r>
              <a:rPr lang="es-ES" sz="1400" dirty="0" smtClean="0"/>
              <a:t>272</a:t>
            </a:r>
            <a:endParaRPr lang="es-ES" sz="1400" dirty="0"/>
          </a:p>
        </p:txBody>
      </p:sp>
      <p:pic>
        <p:nvPicPr>
          <p:cNvPr id="2" name="Imagen 1"/>
          <p:cNvPicPr>
            <a:picLocks noChangeAspect="1"/>
          </p:cNvPicPr>
          <p:nvPr/>
        </p:nvPicPr>
        <p:blipFill rotWithShape="1">
          <a:blip r:embed="rId2">
            <a:extLst>
              <a:ext uri="{BEBA8EAE-BF5A-486C-A8C5-ECC9F3942E4B}">
                <a14:imgProps xmlns:a14="http://schemas.microsoft.com/office/drawing/2010/main" xmlns="">
                  <a14:imgLayer r:embed="rId3">
                    <a14:imgEffect>
                      <a14:artisticFilmGrain/>
                    </a14:imgEffect>
                  </a14:imgLayer>
                </a14:imgProps>
              </a:ext>
              <a:ext uri="{28A0092B-C50C-407E-A947-70E740481C1C}">
                <a14:useLocalDpi xmlns:a14="http://schemas.microsoft.com/office/drawing/2010/main" xmlns="" val="0"/>
              </a:ext>
            </a:extLst>
          </a:blip>
          <a:srcRect t="22378" r="41638"/>
          <a:stretch/>
        </p:blipFill>
        <p:spPr>
          <a:xfrm rot="21105723">
            <a:off x="4267522" y="2379106"/>
            <a:ext cx="4683297" cy="3953815"/>
          </a:xfrm>
          <a:prstGeom prst="rect">
            <a:avLst/>
          </a:prstGeom>
          <a:effectLst>
            <a:softEdge rad="635000"/>
          </a:effectLst>
        </p:spPr>
      </p:pic>
      <p:sp>
        <p:nvSpPr>
          <p:cNvPr id="10" name="Título 1"/>
          <p:cNvSpPr>
            <a:spLocks noGrp="1"/>
          </p:cNvSpPr>
          <p:nvPr>
            <p:ph type="title"/>
          </p:nvPr>
        </p:nvSpPr>
        <p:spPr>
          <a:xfrm>
            <a:off x="564255" y="695977"/>
            <a:ext cx="7886700" cy="2852737"/>
          </a:xfrm>
        </p:spPr>
        <p:txBody>
          <a:bodyPr/>
          <a:lstStyle/>
          <a:p>
            <a:r>
              <a:rPr lang="es-ES" dirty="0">
                <a:solidFill>
                  <a:schemeClr val="accent3"/>
                </a:solidFill>
                <a:latin typeface="Ayuthaya" charset="-34"/>
                <a:ea typeface="Ayuthaya" charset="-34"/>
                <a:cs typeface="Ayuthaya" charset="-34"/>
              </a:rPr>
              <a:t>Las </a:t>
            </a:r>
            <a:r>
              <a:rPr lang="es-ES" dirty="0" smtClean="0">
                <a:solidFill>
                  <a:schemeClr val="accent3"/>
                </a:solidFill>
                <a:latin typeface="Ayuthaya" charset="-34"/>
                <a:ea typeface="Ayuthaya" charset="-34"/>
                <a:cs typeface="Ayuthaya" charset="-34"/>
              </a:rPr>
              <a:t>súplicas</a:t>
            </a:r>
            <a:r>
              <a:rPr lang="es-ES_tradnl" b="1" dirty="0" smtClean="0">
                <a:solidFill>
                  <a:schemeClr val="accent3"/>
                </a:solidFill>
                <a:latin typeface="Ayuthaya" charset="-34"/>
                <a:ea typeface="Ayuthaya" charset="-34"/>
                <a:cs typeface="Ayuthaya" charset="-34"/>
              </a:rPr>
              <a:t> </a:t>
            </a:r>
            <a:r>
              <a:rPr lang="es-ES_tradnl" b="1" dirty="0">
                <a:solidFill>
                  <a:schemeClr val="accent3"/>
                </a:solidFill>
                <a:latin typeface="Ayuthaya" charset="-34"/>
                <a:ea typeface="Ayuthaya" charset="-34"/>
                <a:cs typeface="Ayuthaya" charset="-34"/>
              </a:rPr>
              <a:t>que</a:t>
            </a:r>
            <a:r>
              <a:rPr lang="es-ES_tradnl" dirty="0">
                <a:solidFill>
                  <a:schemeClr val="accent3"/>
                </a:solidFill>
                <a:latin typeface="Ayuthaya" charset="-34"/>
                <a:ea typeface="Ayuthaya" charset="-34"/>
                <a:cs typeface="Ayuthaya" charset="-34"/>
              </a:rPr>
              <a:t> nadie oyó</a:t>
            </a:r>
            <a:endParaRPr lang="es-ES" dirty="0">
              <a:solidFill>
                <a:schemeClr val="accent3"/>
              </a:solidFill>
              <a:latin typeface="Ayuthaya" charset="-34"/>
              <a:ea typeface="Ayuthaya" charset="-34"/>
              <a:cs typeface="Ayuthaya" charset="-34"/>
            </a:endParaRPr>
          </a:p>
        </p:txBody>
      </p:sp>
      <p:sp>
        <p:nvSpPr>
          <p:cNvPr id="13" name="Marcador de texto 2"/>
          <p:cNvSpPr>
            <a:spLocks noGrp="1"/>
          </p:cNvSpPr>
          <p:nvPr>
            <p:ph type="body" idx="1"/>
          </p:nvPr>
        </p:nvSpPr>
        <p:spPr>
          <a:xfrm>
            <a:off x="628650" y="3738224"/>
            <a:ext cx="7886700" cy="1500187"/>
          </a:xfrm>
        </p:spPr>
        <p:txBody>
          <a:bodyPr>
            <a:normAutofit/>
          </a:bodyPr>
          <a:lstStyle/>
          <a:p>
            <a:r>
              <a:rPr lang="es-ES" sz="3200" dirty="0">
                <a:solidFill>
                  <a:schemeClr val="accent3"/>
                </a:solidFill>
                <a:latin typeface="Geeza Pro" charset="-78"/>
                <a:ea typeface="Geeza Pro" charset="-78"/>
                <a:cs typeface="Geeza Pro" charset="-78"/>
              </a:rPr>
              <a:t>Natalia </a:t>
            </a:r>
            <a:r>
              <a:rPr lang="es-ES" sz="3200" dirty="0" err="1" smtClean="0">
                <a:solidFill>
                  <a:schemeClr val="accent3"/>
                </a:solidFill>
                <a:latin typeface="Geeza Pro" charset="-78"/>
                <a:ea typeface="Geeza Pro" charset="-78"/>
                <a:cs typeface="Geeza Pro" charset="-78"/>
              </a:rPr>
              <a:t>Berbelag¡ua</a:t>
            </a:r>
            <a:endParaRPr lang="es-ES_tradnl" sz="3200" dirty="0">
              <a:solidFill>
                <a:schemeClr val="accent3"/>
              </a:solidFill>
            </a:endParaRPr>
          </a:p>
        </p:txBody>
      </p:sp>
      <p:pic>
        <p:nvPicPr>
          <p:cNvPr id="3" name="Imagen 2"/>
          <p:cNvPicPr>
            <a:picLocks noChangeAspect="1"/>
          </p:cNvPicPr>
          <p:nvPr/>
        </p:nvPicPr>
        <p:blipFill rotWithShape="1">
          <a:blip r:embed="rId4">
            <a:extLst>
              <a:ext uri="{28A0092B-C50C-407E-A947-70E740481C1C}">
                <a14:useLocalDpi xmlns:a14="http://schemas.microsoft.com/office/drawing/2010/main" xmlns="" val="0"/>
              </a:ext>
            </a:extLst>
          </a:blip>
          <a:srcRect l="13943" t="37541" r="57747" b="41426"/>
          <a:stretch/>
        </p:blipFill>
        <p:spPr>
          <a:xfrm>
            <a:off x="8023539" y="6335662"/>
            <a:ext cx="771238" cy="322308"/>
          </a:xfrm>
          <a:prstGeom prst="rect">
            <a:avLst/>
          </a:prstGeom>
        </p:spPr>
      </p:pic>
    </p:spTree>
    <p:extLst>
      <p:ext uri="{BB962C8B-B14F-4D97-AF65-F5344CB8AC3E}">
        <p14:creationId xmlns:p14="http://schemas.microsoft.com/office/powerpoint/2010/main" xmlns="" val="11441089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alphaModFix/>
            <a:extLst>
              <a:ext uri="{BEBA8EAE-BF5A-486C-A8C5-ECC9F3942E4B}">
                <a14:imgProps xmlns:a14="http://schemas.microsoft.com/office/drawing/2010/main" xmlns="">
                  <a14:imgLayer r:embed="rId3">
                    <a14:imgEffect>
                      <a14:artisticFilmGrain/>
                    </a14:imgEffect>
                  </a14:imgLayer>
                </a14:imgProps>
              </a:ext>
              <a:ext uri="{28A0092B-C50C-407E-A947-70E740481C1C}">
                <a14:useLocalDpi xmlns:a14="http://schemas.microsoft.com/office/drawing/2010/main" xmlns="" val="0"/>
              </a:ext>
            </a:extLst>
          </a:blip>
          <a:srcRect t="22378" r="41638"/>
          <a:stretch/>
        </p:blipFill>
        <p:spPr>
          <a:xfrm rot="768712">
            <a:off x="6295564" y="4446211"/>
            <a:ext cx="2761220" cy="2331126"/>
          </a:xfrm>
          <a:prstGeom prst="rect">
            <a:avLst/>
          </a:prstGeom>
          <a:effectLst>
            <a:softEdge rad="635000"/>
          </a:effectLst>
        </p:spPr>
      </p:pic>
      <p:sp>
        <p:nvSpPr>
          <p:cNvPr id="7" name="Marcador de texto vertical 2"/>
          <p:cNvSpPr txBox="1">
            <a:spLocks/>
          </p:cNvSpPr>
          <p:nvPr/>
        </p:nvSpPr>
        <p:spPr>
          <a:xfrm rot="16200000">
            <a:off x="472532" y="343746"/>
            <a:ext cx="5962919" cy="6202708"/>
          </a:xfrm>
          <a:prstGeom prst="rect">
            <a:avLst/>
          </a:prstGeom>
        </p:spPr>
        <p:txBody>
          <a:bodyPr vert="eaVert"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400" dirty="0">
                <a:latin typeface="Comic Sans MS" charset="0"/>
                <a:ea typeface="Comic Sans MS" charset="0"/>
                <a:cs typeface="Comic Sans MS" charset="0"/>
              </a:rPr>
              <a:t>Desde la casa del fondo provenían los peores gritos de toda la cuadra. Todas las familias, de una u otra forma, ajustaban cuentas con sus hijos cuando llegaba el informe de notas, o no se lavaron las tazas cuando correspondía. En esa casa las cosas eran peores que en otros lados. Primero las súplicas, luego el llanto: Angustioso, terrible, como si a la mujer la quemaran con agua hirviendo o con cigarros. Nunca pude saberlo porque jamás vi algo. </a:t>
            </a:r>
          </a:p>
          <a:p>
            <a:pPr marL="0" indent="0">
              <a:buNone/>
            </a:pPr>
            <a:endParaRPr lang="es-ES" sz="600" dirty="0" smtClean="0">
              <a:latin typeface="Comic Sans MS" charset="0"/>
              <a:ea typeface="Comic Sans MS" charset="0"/>
              <a:cs typeface="Comic Sans MS" charset="0"/>
            </a:endParaRPr>
          </a:p>
          <a:p>
            <a:pPr marL="0" indent="0">
              <a:buNone/>
            </a:pPr>
            <a:r>
              <a:rPr lang="es-ES" sz="2400" dirty="0" smtClean="0">
                <a:latin typeface="Comic Sans MS" charset="0"/>
                <a:ea typeface="Comic Sans MS" charset="0"/>
                <a:cs typeface="Comic Sans MS" charset="0"/>
              </a:rPr>
              <a:t>Sé </a:t>
            </a:r>
            <a:r>
              <a:rPr lang="es-ES" sz="2400" dirty="0">
                <a:latin typeface="Comic Sans MS" charset="0"/>
                <a:ea typeface="Comic Sans MS" charset="0"/>
                <a:cs typeface="Comic Sans MS" charset="0"/>
              </a:rPr>
              <a:t>que tenía un bonito pelo. Lo vi solo una vez, de la mitad </a:t>
            </a:r>
            <a:r>
              <a:rPr lang="es-ES" sz="2400" dirty="0" smtClean="0">
                <a:latin typeface="Comic Sans MS" charset="0"/>
                <a:ea typeface="Comic Sans MS" charset="0"/>
                <a:cs typeface="Comic Sans MS" charset="0"/>
              </a:rPr>
              <a:t>a las </a:t>
            </a:r>
            <a:r>
              <a:rPr lang="es-ES" sz="2400" dirty="0">
                <a:latin typeface="Comic Sans MS" charset="0"/>
                <a:ea typeface="Comic Sans MS" charset="0"/>
                <a:cs typeface="Comic Sans MS" charset="0"/>
              </a:rPr>
              <a:t>puntas, colgando de una bandeja, el resto estaba tapado con un nylon naranja.</a:t>
            </a:r>
            <a:endParaRPr lang="es-ES_tradnl" sz="2600" dirty="0">
              <a:latin typeface="Comic Sans MS" charset="0"/>
              <a:ea typeface="Comic Sans MS" charset="0"/>
              <a:cs typeface="Comic Sans MS" charset="0"/>
            </a:endParaRPr>
          </a:p>
        </p:txBody>
      </p:sp>
    </p:spTree>
    <p:extLst>
      <p:ext uri="{BB962C8B-B14F-4D97-AF65-F5344CB8AC3E}">
        <p14:creationId xmlns:p14="http://schemas.microsoft.com/office/powerpoint/2010/main" xmlns="" val="4702112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51515" y="6360117"/>
            <a:ext cx="8075054" cy="307777"/>
          </a:xfrm>
          <a:prstGeom prst="rect">
            <a:avLst/>
          </a:prstGeom>
        </p:spPr>
        <p:txBody>
          <a:bodyPr wrap="square">
            <a:spAutoFit/>
          </a:bodyPr>
          <a:lstStyle/>
          <a:p>
            <a:pPr algn="r"/>
            <a:r>
              <a:rPr lang="es-ES" sz="1200" dirty="0" smtClean="0">
                <a:solidFill>
                  <a:schemeClr val="bg1">
                    <a:lumMod val="50000"/>
                  </a:schemeClr>
                </a:solidFill>
              </a:rPr>
              <a:t>¡Basta! + de 100 mujeres contra la violencia de género, REVISTA </a:t>
            </a:r>
            <a:r>
              <a:rPr lang="es-ES" sz="1200" dirty="0" err="1" smtClean="0">
                <a:solidFill>
                  <a:schemeClr val="bg1">
                    <a:lumMod val="50000"/>
                  </a:schemeClr>
                </a:solidFill>
              </a:rPr>
              <a:t>NOMADíAS</a:t>
            </a:r>
            <a:r>
              <a:rPr lang="es-ES" sz="1200" smtClean="0">
                <a:solidFill>
                  <a:schemeClr val="bg1">
                    <a:lumMod val="50000"/>
                  </a:schemeClr>
                </a:solidFill>
              </a:rPr>
              <a:t> Julio 2012, Número 15, 253-</a:t>
            </a:r>
            <a:r>
              <a:rPr lang="es-ES" sz="1400" smtClean="0">
                <a:solidFill>
                  <a:schemeClr val="bg1">
                    <a:lumMod val="50000"/>
                  </a:schemeClr>
                </a:solidFill>
              </a:rPr>
              <a:t>272</a:t>
            </a:r>
            <a:endParaRPr lang="es-ES" sz="1400">
              <a:solidFill>
                <a:schemeClr val="bg1">
                  <a:lumMod val="50000"/>
                </a:schemeClr>
              </a:solidFill>
            </a:endParaRPr>
          </a:p>
        </p:txBody>
      </p:sp>
      <p:pic>
        <p:nvPicPr>
          <p:cNvPr id="2" name="Imagen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418980" y="2487532"/>
            <a:ext cx="5132589" cy="3859707"/>
          </a:xfrm>
          <a:prstGeom prst="rect">
            <a:avLst/>
          </a:prstGeom>
        </p:spPr>
      </p:pic>
      <p:sp>
        <p:nvSpPr>
          <p:cNvPr id="9" name="Título 1"/>
          <p:cNvSpPr>
            <a:spLocks noGrp="1"/>
          </p:cNvSpPr>
          <p:nvPr>
            <p:ph type="title"/>
          </p:nvPr>
        </p:nvSpPr>
        <p:spPr>
          <a:xfrm>
            <a:off x="684189" y="983887"/>
            <a:ext cx="7886700" cy="2852737"/>
          </a:xfrm>
        </p:spPr>
        <p:txBody>
          <a:bodyPr/>
          <a:lstStyle/>
          <a:p>
            <a:r>
              <a:rPr lang="es-ES" dirty="0" smtClean="0">
                <a:solidFill>
                  <a:srgbClr val="00BFCE"/>
                </a:solidFill>
                <a:latin typeface="Ayuthaya" charset="-34"/>
                <a:ea typeface="Ayuthaya" charset="-34"/>
                <a:cs typeface="Ayuthaya" charset="-34"/>
              </a:rPr>
              <a:t>Dejó caer el anillo</a:t>
            </a:r>
            <a:endParaRPr lang="es-ES_tradnl" dirty="0">
              <a:solidFill>
                <a:srgbClr val="00BFCE"/>
              </a:solidFill>
            </a:endParaRPr>
          </a:p>
        </p:txBody>
      </p:sp>
      <p:sp>
        <p:nvSpPr>
          <p:cNvPr id="13" name="Marcador de texto 2"/>
          <p:cNvSpPr>
            <a:spLocks noGrp="1"/>
          </p:cNvSpPr>
          <p:nvPr>
            <p:ph type="body" idx="1"/>
          </p:nvPr>
        </p:nvSpPr>
        <p:spPr>
          <a:xfrm>
            <a:off x="684189" y="3929574"/>
            <a:ext cx="7886700" cy="1500187"/>
          </a:xfrm>
        </p:spPr>
        <p:txBody>
          <a:bodyPr>
            <a:normAutofit/>
          </a:bodyPr>
          <a:lstStyle/>
          <a:p>
            <a:r>
              <a:rPr lang="es-ES" sz="3200">
                <a:solidFill>
                  <a:srgbClr val="00BFCE"/>
                </a:solidFill>
                <a:latin typeface="Geeza Pro" charset="-78"/>
                <a:ea typeface="Geeza Pro" charset="-78"/>
                <a:cs typeface="Geeza Pro" charset="-78"/>
              </a:rPr>
              <a:t>Susana Wiener</a:t>
            </a:r>
            <a:endParaRPr lang="es-ES_tradnl" sz="3200">
              <a:solidFill>
                <a:srgbClr val="00BFCE"/>
              </a:solidFill>
            </a:endParaRPr>
          </a:p>
        </p:txBody>
      </p:sp>
      <p:pic>
        <p:nvPicPr>
          <p:cNvPr id="7" name="Imagen 6"/>
          <p:cNvPicPr>
            <a:picLocks noChangeAspect="1"/>
          </p:cNvPicPr>
          <p:nvPr/>
        </p:nvPicPr>
        <p:blipFill rotWithShape="1">
          <a:blip r:embed="rId3">
            <a:extLst>
              <a:ext uri="{28A0092B-C50C-407E-A947-70E740481C1C}">
                <a14:useLocalDpi xmlns:a14="http://schemas.microsoft.com/office/drawing/2010/main" xmlns="" val="0"/>
              </a:ext>
            </a:extLst>
          </a:blip>
          <a:srcRect l="13943" t="37541" r="57747" b="41426"/>
          <a:stretch/>
        </p:blipFill>
        <p:spPr>
          <a:xfrm>
            <a:off x="8091094" y="6342069"/>
            <a:ext cx="771238" cy="322308"/>
          </a:xfrm>
          <a:prstGeom prst="rect">
            <a:avLst/>
          </a:prstGeom>
        </p:spPr>
      </p:pic>
    </p:spTree>
    <p:extLst>
      <p:ext uri="{BB962C8B-B14F-4D97-AF65-F5344CB8AC3E}">
        <p14:creationId xmlns:p14="http://schemas.microsoft.com/office/powerpoint/2010/main" xmlns="" val="14587779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ángulo 11"/>
          <p:cNvSpPr/>
          <p:nvPr/>
        </p:nvSpPr>
        <p:spPr>
          <a:xfrm>
            <a:off x="1" y="6360117"/>
            <a:ext cx="8075054" cy="307777"/>
          </a:xfrm>
          <a:prstGeom prst="rect">
            <a:avLst/>
          </a:prstGeom>
        </p:spPr>
        <p:txBody>
          <a:bodyPr wrap="square">
            <a:spAutoFit/>
          </a:bodyPr>
          <a:lstStyle/>
          <a:p>
            <a:pPr algn="r"/>
            <a:r>
              <a:rPr lang="es-ES" sz="1200" dirty="0" smtClean="0"/>
              <a:t>¡Basta! + de 100 mujeres contra la violencia de género, REVISTA </a:t>
            </a:r>
            <a:r>
              <a:rPr lang="es-ES" sz="1200" dirty="0" err="1" smtClean="0"/>
              <a:t>NOMADíAS</a:t>
            </a:r>
            <a:r>
              <a:rPr lang="es-ES" sz="1200" dirty="0" smtClean="0"/>
              <a:t> Julio 2012, Número 15, 253-</a:t>
            </a:r>
            <a:r>
              <a:rPr lang="es-ES" sz="1400" dirty="0" smtClean="0"/>
              <a:t>272</a:t>
            </a:r>
            <a:endParaRPr lang="es-ES" sz="1400" dirty="0"/>
          </a:p>
        </p:txBody>
      </p:sp>
      <p:pic>
        <p:nvPicPr>
          <p:cNvPr id="2" name="Imagen 1"/>
          <p:cNvPicPr>
            <a:picLocks noChangeAspect="1"/>
          </p:cNvPicPr>
          <p:nvPr/>
        </p:nvPicPr>
        <p:blipFill>
          <a:blip r:embed="rId2">
            <a:alphaModFix amt="35000"/>
            <a:lum bright="70000" contrast="-70000"/>
            <a:extLst>
              <a:ext uri="{BEBA8EAE-BF5A-486C-A8C5-ECC9F3942E4B}">
                <a14:imgProps xmlns:a14="http://schemas.microsoft.com/office/drawing/2010/main" xmlns="">
                  <a14:imgLayer r:embed="rId3">
                    <a14:imgEffect>
                      <a14:colorTemperature colorTemp="4700"/>
                    </a14:imgEffect>
                    <a14:imgEffect>
                      <a14:saturation sat="0"/>
                    </a14:imgEffect>
                  </a14:imgLayer>
                </a14:imgProps>
              </a:ext>
              <a:ext uri="{28A0092B-C50C-407E-A947-70E740481C1C}">
                <a14:useLocalDpi xmlns:a14="http://schemas.microsoft.com/office/drawing/2010/main" xmlns="" val="0"/>
              </a:ext>
            </a:extLst>
          </a:blip>
          <a:stretch>
            <a:fillRect/>
          </a:stretch>
        </p:blipFill>
        <p:spPr>
          <a:xfrm>
            <a:off x="0" y="1"/>
            <a:ext cx="9066725" cy="6229060"/>
          </a:xfrm>
          <a:prstGeom prst="rect">
            <a:avLst/>
          </a:prstGeom>
        </p:spPr>
      </p:pic>
      <p:sp>
        <p:nvSpPr>
          <p:cNvPr id="9" name="Título 1"/>
          <p:cNvSpPr txBox="1">
            <a:spLocks/>
          </p:cNvSpPr>
          <p:nvPr/>
        </p:nvSpPr>
        <p:spPr>
          <a:xfrm>
            <a:off x="628650" y="1722620"/>
            <a:ext cx="7886700" cy="28527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8000" dirty="0" smtClean="0">
                <a:solidFill>
                  <a:srgbClr val="DFDD00"/>
                </a:solidFill>
                <a:latin typeface="Didot" charset="0"/>
                <a:ea typeface="Didot" charset="0"/>
                <a:cs typeface="Didot" charset="0"/>
              </a:rPr>
              <a:t>27 de febrero</a:t>
            </a:r>
            <a:endParaRPr lang="es-ES_tradnl" sz="8000" dirty="0">
              <a:solidFill>
                <a:srgbClr val="DFDD00"/>
              </a:solidFill>
              <a:latin typeface="Didot" charset="0"/>
              <a:ea typeface="Didot" charset="0"/>
              <a:cs typeface="Didot" charset="0"/>
            </a:endParaRPr>
          </a:p>
        </p:txBody>
      </p:sp>
      <p:sp>
        <p:nvSpPr>
          <p:cNvPr id="13" name="Marcador de texto 2"/>
          <p:cNvSpPr txBox="1">
            <a:spLocks/>
          </p:cNvSpPr>
          <p:nvPr/>
        </p:nvSpPr>
        <p:spPr>
          <a:xfrm>
            <a:off x="628650" y="4549599"/>
            <a:ext cx="7886700" cy="15001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s-ES" sz="3200" dirty="0" smtClean="0">
                <a:solidFill>
                  <a:srgbClr val="DFDD00"/>
                </a:solidFill>
                <a:latin typeface="Didot" charset="0"/>
                <a:ea typeface="Didot" charset="0"/>
                <a:cs typeface="Didot" charset="0"/>
              </a:rPr>
              <a:t>Lorena Díaz Meza</a:t>
            </a:r>
            <a:endParaRPr lang="es-ES" sz="1600" dirty="0">
              <a:solidFill>
                <a:srgbClr val="DFDD00"/>
              </a:solidFill>
              <a:latin typeface="Didot" charset="0"/>
              <a:ea typeface="Didot" charset="0"/>
              <a:cs typeface="Didot" charset="0"/>
            </a:endParaRPr>
          </a:p>
        </p:txBody>
      </p:sp>
      <p:pic>
        <p:nvPicPr>
          <p:cNvPr id="7" name="Imagen 6"/>
          <p:cNvPicPr>
            <a:picLocks noChangeAspect="1"/>
          </p:cNvPicPr>
          <p:nvPr/>
        </p:nvPicPr>
        <p:blipFill rotWithShape="1">
          <a:blip r:embed="rId4">
            <a:extLst>
              <a:ext uri="{28A0092B-C50C-407E-A947-70E740481C1C}">
                <a14:useLocalDpi xmlns:a14="http://schemas.microsoft.com/office/drawing/2010/main" xmlns="" val="0"/>
              </a:ext>
            </a:extLst>
          </a:blip>
          <a:srcRect l="13943" t="37541" r="57747" b="41426"/>
          <a:stretch/>
        </p:blipFill>
        <p:spPr>
          <a:xfrm>
            <a:off x="8129731" y="6342069"/>
            <a:ext cx="771238" cy="322308"/>
          </a:xfrm>
          <a:prstGeom prst="rect">
            <a:avLst/>
          </a:prstGeom>
        </p:spPr>
      </p:pic>
    </p:spTree>
    <p:extLst>
      <p:ext uri="{BB962C8B-B14F-4D97-AF65-F5344CB8AC3E}">
        <p14:creationId xmlns:p14="http://schemas.microsoft.com/office/powerpoint/2010/main" xmlns="" val="13184041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106403" y="3567446"/>
            <a:ext cx="3902044" cy="2934337"/>
          </a:xfrm>
          <a:prstGeom prst="rect">
            <a:avLst/>
          </a:prstGeom>
        </p:spPr>
      </p:pic>
      <p:sp>
        <p:nvSpPr>
          <p:cNvPr id="7" name="Marcador de texto vertical 2"/>
          <p:cNvSpPr txBox="1">
            <a:spLocks/>
          </p:cNvSpPr>
          <p:nvPr/>
        </p:nvSpPr>
        <p:spPr>
          <a:xfrm rot="16200000">
            <a:off x="363063" y="826701"/>
            <a:ext cx="6001554" cy="5481492"/>
          </a:xfrm>
          <a:prstGeom prst="rect">
            <a:avLst/>
          </a:prstGeom>
        </p:spPr>
        <p:txBody>
          <a:bodyPr vert="eaVert"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b="1">
                <a:solidFill>
                  <a:srgbClr val="00BFCE"/>
                </a:solidFill>
                <a:latin typeface="Comic Sans MS" charset="0"/>
                <a:ea typeface="Comic Sans MS" charset="0"/>
                <a:cs typeface="Comic Sans MS" charset="0"/>
              </a:rPr>
              <a:t>Dejó caer el anillo de compromiso dentro del cenicero, al partir. Ese sonido la acompañó durante el tiempo de la reconquista de su propia dignidad. Y aún resuena. El pequeño brillante, si es que lo era, golpeó el metal dejando en el aire un sonido liberador.</a:t>
            </a:r>
          </a:p>
          <a:p>
            <a:pPr marL="0" indent="0">
              <a:buNone/>
            </a:pPr>
            <a:endParaRPr lang="es-ES" sz="1100" b="1" smtClean="0">
              <a:solidFill>
                <a:srgbClr val="00BFCE"/>
              </a:solidFill>
              <a:latin typeface="Comic Sans MS" charset="0"/>
              <a:ea typeface="Comic Sans MS" charset="0"/>
              <a:cs typeface="Comic Sans MS" charset="0"/>
            </a:endParaRPr>
          </a:p>
          <a:p>
            <a:pPr marL="0" indent="0">
              <a:buNone/>
            </a:pPr>
            <a:r>
              <a:rPr lang="es-ES" b="1" smtClean="0">
                <a:solidFill>
                  <a:srgbClr val="00BFCE"/>
                </a:solidFill>
                <a:latin typeface="Comic Sans MS" charset="0"/>
                <a:ea typeface="Comic Sans MS" charset="0"/>
                <a:cs typeface="Comic Sans MS" charset="0"/>
              </a:rPr>
              <a:t>Tiempo </a:t>
            </a:r>
            <a:r>
              <a:rPr lang="es-ES" b="1">
                <a:solidFill>
                  <a:srgbClr val="00BFCE"/>
                </a:solidFill>
                <a:latin typeface="Comic Sans MS" charset="0"/>
                <a:ea typeface="Comic Sans MS" charset="0"/>
                <a:cs typeface="Comic Sans MS" charset="0"/>
              </a:rPr>
              <a:t>después, una amiga comentaría este acto diciendo:–Digna la estúpida.</a:t>
            </a:r>
            <a:endParaRPr lang="es-ES_tradnl" b="1">
              <a:solidFill>
                <a:srgbClr val="00BFCE"/>
              </a:solidFill>
              <a:latin typeface="Comic Sans MS" charset="0"/>
              <a:ea typeface="Comic Sans MS" charset="0"/>
              <a:cs typeface="Comic Sans MS" charset="0"/>
            </a:endParaRPr>
          </a:p>
        </p:txBody>
      </p:sp>
    </p:spTree>
    <p:extLst>
      <p:ext uri="{BB962C8B-B14F-4D97-AF65-F5344CB8AC3E}">
        <p14:creationId xmlns:p14="http://schemas.microsoft.com/office/powerpoint/2010/main" xmlns="" val="20072377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ángulo 11"/>
          <p:cNvSpPr/>
          <p:nvPr/>
        </p:nvSpPr>
        <p:spPr>
          <a:xfrm>
            <a:off x="-51515" y="6360117"/>
            <a:ext cx="8075054" cy="307777"/>
          </a:xfrm>
          <a:prstGeom prst="rect">
            <a:avLst/>
          </a:prstGeom>
        </p:spPr>
        <p:txBody>
          <a:bodyPr wrap="square">
            <a:spAutoFit/>
          </a:bodyPr>
          <a:lstStyle/>
          <a:p>
            <a:pPr algn="r"/>
            <a:r>
              <a:rPr lang="es-ES" sz="1200" dirty="0" smtClean="0"/>
              <a:t>¡Basta! + de 100 mujeres contra la violencia de género, REVISTA </a:t>
            </a:r>
            <a:r>
              <a:rPr lang="es-ES" sz="1200" dirty="0" err="1" smtClean="0"/>
              <a:t>NOMADíAS</a:t>
            </a:r>
            <a:r>
              <a:rPr lang="es-ES" sz="1200" dirty="0" smtClean="0"/>
              <a:t> Julio 2012, Número 15, 253-</a:t>
            </a:r>
            <a:r>
              <a:rPr lang="es-ES" sz="1400" dirty="0" smtClean="0"/>
              <a:t>272</a:t>
            </a:r>
            <a:endParaRPr lang="es-ES" sz="1400" dirty="0"/>
          </a:p>
        </p:txBody>
      </p:sp>
      <p:pic>
        <p:nvPicPr>
          <p:cNvPr id="2" name="Imagen 1"/>
          <p:cNvPicPr>
            <a:picLocks noChangeAspect="1"/>
          </p:cNvPicPr>
          <p:nvPr/>
        </p:nvPicPr>
        <p:blipFill>
          <a:blip r:embed="rId2">
            <a:extLst>
              <a:ext uri="{BEBA8EAE-BF5A-486C-A8C5-ECC9F3942E4B}">
                <a14:imgProps xmlns:a14="http://schemas.microsoft.com/office/drawing/2010/main" xmlns="">
                  <a14:imgLayer r:embed="rId3">
                    <a14:imgEffect>
                      <a14:artisticMarker/>
                    </a14:imgEffect>
                  </a14:imgLayer>
                </a14:imgProps>
              </a:ext>
              <a:ext uri="{28A0092B-C50C-407E-A947-70E740481C1C}">
                <a14:useLocalDpi xmlns:a14="http://schemas.microsoft.com/office/drawing/2010/main" xmlns="" val="0"/>
              </a:ext>
            </a:extLst>
          </a:blip>
          <a:stretch>
            <a:fillRect/>
          </a:stretch>
        </p:blipFill>
        <p:spPr>
          <a:xfrm>
            <a:off x="1" y="441613"/>
            <a:ext cx="9211136" cy="4864483"/>
          </a:xfrm>
          <a:prstGeom prst="rect">
            <a:avLst/>
          </a:prstGeom>
          <a:effectLst>
            <a:softEdge rad="127000"/>
          </a:effectLst>
        </p:spPr>
      </p:pic>
      <p:sp>
        <p:nvSpPr>
          <p:cNvPr id="9" name="Título 1"/>
          <p:cNvSpPr>
            <a:spLocks noGrp="1"/>
          </p:cNvSpPr>
          <p:nvPr>
            <p:ph type="title"/>
          </p:nvPr>
        </p:nvSpPr>
        <p:spPr>
          <a:xfrm>
            <a:off x="255159" y="1387765"/>
            <a:ext cx="7886700" cy="2852737"/>
          </a:xfrm>
        </p:spPr>
        <p:txBody>
          <a:bodyPr/>
          <a:lstStyle/>
          <a:p>
            <a:r>
              <a:rPr lang="es-ES" dirty="0" smtClean="0">
                <a:solidFill>
                  <a:srgbClr val="7030A0"/>
                </a:solidFill>
                <a:latin typeface="Ayuthaya" charset="-34"/>
                <a:ea typeface="Ayuthaya" charset="-34"/>
                <a:cs typeface="Ayuthaya" charset="-34"/>
              </a:rPr>
              <a:t>Material docente</a:t>
            </a:r>
            <a:endParaRPr lang="es-ES_tradnl" dirty="0">
              <a:solidFill>
                <a:srgbClr val="7030A0"/>
              </a:solidFill>
            </a:endParaRPr>
          </a:p>
        </p:txBody>
      </p:sp>
      <p:sp>
        <p:nvSpPr>
          <p:cNvPr id="13" name="Marcador de texto 2"/>
          <p:cNvSpPr>
            <a:spLocks noGrp="1"/>
          </p:cNvSpPr>
          <p:nvPr>
            <p:ph type="body" idx="1"/>
          </p:nvPr>
        </p:nvSpPr>
        <p:spPr>
          <a:xfrm>
            <a:off x="268042" y="4639749"/>
            <a:ext cx="7886700" cy="1500187"/>
          </a:xfrm>
        </p:spPr>
        <p:txBody>
          <a:bodyPr>
            <a:normAutofit/>
          </a:bodyPr>
          <a:lstStyle/>
          <a:p>
            <a:r>
              <a:rPr lang="es-ES_tradnl" sz="3200" dirty="0">
                <a:solidFill>
                  <a:srgbClr val="7030A0"/>
                </a:solidFill>
              </a:rPr>
              <a:t>Lina </a:t>
            </a:r>
            <a:r>
              <a:rPr lang="es-ES_tradnl" sz="3200" dirty="0" err="1">
                <a:solidFill>
                  <a:srgbClr val="7030A0"/>
                </a:solidFill>
              </a:rPr>
              <a:t>Meruane</a:t>
            </a:r>
            <a:endParaRPr lang="es-ES_tradnl" sz="3200" dirty="0">
              <a:solidFill>
                <a:srgbClr val="7030A0"/>
              </a:solidFill>
            </a:endParaRPr>
          </a:p>
        </p:txBody>
      </p:sp>
      <p:pic>
        <p:nvPicPr>
          <p:cNvPr id="7" name="Imagen 6"/>
          <p:cNvPicPr>
            <a:picLocks noChangeAspect="1"/>
          </p:cNvPicPr>
          <p:nvPr/>
        </p:nvPicPr>
        <p:blipFill rotWithShape="1">
          <a:blip r:embed="rId4">
            <a:extLst>
              <a:ext uri="{28A0092B-C50C-407E-A947-70E740481C1C}">
                <a14:useLocalDpi xmlns:a14="http://schemas.microsoft.com/office/drawing/2010/main" xmlns="" val="0"/>
              </a:ext>
            </a:extLst>
          </a:blip>
          <a:srcRect l="13943" t="37541" r="57747" b="41426"/>
          <a:stretch/>
        </p:blipFill>
        <p:spPr>
          <a:xfrm>
            <a:off x="8023539" y="6361420"/>
            <a:ext cx="771238" cy="322308"/>
          </a:xfrm>
          <a:prstGeom prst="rect">
            <a:avLst/>
          </a:prstGeom>
        </p:spPr>
      </p:pic>
    </p:spTree>
    <p:extLst>
      <p:ext uri="{BB962C8B-B14F-4D97-AF65-F5344CB8AC3E}">
        <p14:creationId xmlns:p14="http://schemas.microsoft.com/office/powerpoint/2010/main" xmlns="" val="20353082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alphaModFix amt="85000"/>
            <a:extLst>
              <a:ext uri="{BEBA8EAE-BF5A-486C-A8C5-ECC9F3942E4B}">
                <a14:imgProps xmlns:a14="http://schemas.microsoft.com/office/drawing/2010/main" xmlns="">
                  <a14:imgLayer r:embed="rId3">
                    <a14:imgEffect>
                      <a14:artisticGlowEdges/>
                    </a14:imgEffect>
                  </a14:imgLayer>
                </a14:imgProps>
              </a:ext>
              <a:ext uri="{28A0092B-C50C-407E-A947-70E740481C1C}">
                <a14:useLocalDpi xmlns:a14="http://schemas.microsoft.com/office/drawing/2010/main" xmlns="" val="0"/>
              </a:ext>
            </a:extLst>
          </a:blip>
          <a:srcRect l="26065" t="-588" r="9320"/>
          <a:stretch/>
        </p:blipFill>
        <p:spPr>
          <a:xfrm>
            <a:off x="6529595" y="4700791"/>
            <a:ext cx="2678806" cy="2202288"/>
          </a:xfrm>
          <a:prstGeom prst="rect">
            <a:avLst/>
          </a:prstGeom>
          <a:effectLst>
            <a:softEdge rad="190500"/>
          </a:effectLst>
        </p:spPr>
      </p:pic>
      <p:sp>
        <p:nvSpPr>
          <p:cNvPr id="7" name="Marcador de texto vertical 2"/>
          <p:cNvSpPr txBox="1">
            <a:spLocks/>
          </p:cNvSpPr>
          <p:nvPr/>
        </p:nvSpPr>
        <p:spPr>
          <a:xfrm rot="16200000">
            <a:off x="723676" y="105484"/>
            <a:ext cx="5550798" cy="6473159"/>
          </a:xfrm>
          <a:prstGeom prst="rect">
            <a:avLst/>
          </a:prstGeom>
        </p:spPr>
        <p:txBody>
          <a:bodyPr vert="eaVert"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sz="2400" dirty="0">
                <a:latin typeface="Comic Sans MS" charset="0"/>
                <a:ea typeface="Comic Sans MS" charset="0"/>
                <a:cs typeface="Comic Sans MS" charset="0"/>
              </a:rPr>
              <a:t>Salgo a la calle, es de noche y en el edificio del frente se refleja la luna. </a:t>
            </a:r>
          </a:p>
          <a:p>
            <a:pPr marL="0" indent="0">
              <a:buNone/>
            </a:pPr>
            <a:r>
              <a:rPr lang="es-ES_tradnl" sz="2400" dirty="0">
                <a:latin typeface="Comic Sans MS" charset="0"/>
                <a:ea typeface="Comic Sans MS" charset="0"/>
                <a:cs typeface="Comic Sans MS" charset="0"/>
              </a:rPr>
              <a:t>Bajo esas dos lunas camino por la noche desierta. </a:t>
            </a:r>
          </a:p>
          <a:p>
            <a:pPr marL="0" indent="0">
              <a:buNone/>
            </a:pPr>
            <a:r>
              <a:rPr lang="es-ES_tradnl" sz="2400" dirty="0">
                <a:latin typeface="Comic Sans MS" charset="0"/>
                <a:ea typeface="Comic Sans MS" charset="0"/>
                <a:cs typeface="Comic Sans MS" charset="0"/>
              </a:rPr>
              <a:t>Llego a la esquina y me abordan dos muchachos vestidos de mujer, me piden un cigarrillo. </a:t>
            </a:r>
          </a:p>
          <a:p>
            <a:pPr marL="0" indent="0">
              <a:buNone/>
            </a:pPr>
            <a:r>
              <a:rPr lang="es-ES_tradnl" sz="2400" dirty="0">
                <a:latin typeface="Comic Sans MS" charset="0"/>
                <a:ea typeface="Comic Sans MS" charset="0"/>
                <a:cs typeface="Comic Sans MS" charset="0"/>
              </a:rPr>
              <a:t>Les digo que a la vuelta. Uno de ellos me toma por el cuello y arrebata un </a:t>
            </a:r>
            <a:r>
              <a:rPr lang="es-ES_tradnl" sz="2400" dirty="0" smtClean="0">
                <a:latin typeface="Comic Sans MS" charset="0"/>
                <a:ea typeface="Comic Sans MS" charset="0"/>
                <a:cs typeface="Comic Sans MS" charset="0"/>
              </a:rPr>
              <a:t>pequeño </a:t>
            </a:r>
            <a:r>
              <a:rPr lang="es-ES_tradnl" sz="2400" dirty="0">
                <a:latin typeface="Comic Sans MS" charset="0"/>
                <a:ea typeface="Comic Sans MS" charset="0"/>
                <a:cs typeface="Comic Sans MS" charset="0"/>
              </a:rPr>
              <a:t>bolso en que llevo mi celular y el dinero para los cigarros. </a:t>
            </a:r>
          </a:p>
          <a:p>
            <a:pPr marL="0" indent="0">
              <a:buNone/>
            </a:pPr>
            <a:r>
              <a:rPr lang="es-ES_tradnl" sz="2400" dirty="0">
                <a:latin typeface="Comic Sans MS" charset="0"/>
                <a:ea typeface="Comic Sans MS" charset="0"/>
                <a:cs typeface="Comic Sans MS" charset="0"/>
              </a:rPr>
              <a:t>Me impresiona la fuerza sobre esos tacones tan altos. </a:t>
            </a:r>
          </a:p>
          <a:p>
            <a:pPr marL="0" indent="0">
              <a:buNone/>
            </a:pPr>
            <a:r>
              <a:rPr lang="es-ES_tradnl" sz="2400" dirty="0">
                <a:latin typeface="Comic Sans MS" charset="0"/>
                <a:ea typeface="Comic Sans MS" charset="0"/>
                <a:cs typeface="Comic Sans MS" charset="0"/>
              </a:rPr>
              <a:t>Se escapan y yo quedo tirada, dolida y desconcertada.</a:t>
            </a:r>
            <a:br>
              <a:rPr lang="es-ES_tradnl" sz="2400" dirty="0">
                <a:latin typeface="Comic Sans MS" charset="0"/>
                <a:ea typeface="Comic Sans MS" charset="0"/>
                <a:cs typeface="Comic Sans MS" charset="0"/>
              </a:rPr>
            </a:br>
            <a:r>
              <a:rPr lang="es-ES_tradnl" sz="2400" dirty="0">
                <a:latin typeface="Comic Sans MS" charset="0"/>
                <a:ea typeface="Comic Sans MS" charset="0"/>
                <a:cs typeface="Comic Sans MS" charset="0"/>
              </a:rPr>
              <a:t>Miro la doble luna en el espejo como a una </a:t>
            </a:r>
            <a:r>
              <a:rPr lang="es-ES_tradnl" sz="2400" dirty="0" smtClean="0">
                <a:latin typeface="Comic Sans MS" charset="0"/>
                <a:ea typeface="Comic Sans MS" charset="0"/>
                <a:cs typeface="Comic Sans MS" charset="0"/>
              </a:rPr>
              <a:t>metáfora</a:t>
            </a:r>
            <a:r>
              <a:rPr lang="es-ES_tradnl" sz="2400" dirty="0">
                <a:latin typeface="Comic Sans MS" charset="0"/>
                <a:ea typeface="Comic Sans MS" charset="0"/>
                <a:cs typeface="Comic Sans MS" charset="0"/>
              </a:rPr>
              <a:t>.</a:t>
            </a:r>
            <a:br>
              <a:rPr lang="es-ES_tradnl" sz="2400" dirty="0">
                <a:latin typeface="Comic Sans MS" charset="0"/>
                <a:ea typeface="Comic Sans MS" charset="0"/>
                <a:cs typeface="Comic Sans MS" charset="0"/>
              </a:rPr>
            </a:br>
            <a:r>
              <a:rPr lang="es-ES_tradnl" sz="2600" dirty="0" smtClean="0">
                <a:latin typeface="Comic Sans MS" charset="0"/>
                <a:ea typeface="Comic Sans MS" charset="0"/>
                <a:cs typeface="Comic Sans MS" charset="0"/>
              </a:rPr>
              <a:t>V</a:t>
            </a:r>
            <a:r>
              <a:rPr lang="es-ES_tradnl" sz="2400" dirty="0" smtClean="0">
                <a:latin typeface="Comic Sans MS" charset="0"/>
                <a:ea typeface="Comic Sans MS" charset="0"/>
                <a:cs typeface="Comic Sans MS" charset="0"/>
              </a:rPr>
              <a:t>uelvo </a:t>
            </a:r>
            <a:r>
              <a:rPr lang="es-ES_tradnl" sz="2400" dirty="0">
                <a:latin typeface="Comic Sans MS" charset="0"/>
                <a:ea typeface="Comic Sans MS" charset="0"/>
                <a:cs typeface="Comic Sans MS" charset="0"/>
              </a:rPr>
              <a:t>a mi casa y sentada frente al computador, termino de preparar mi </a:t>
            </a:r>
            <a:r>
              <a:rPr lang="es-ES_tradnl" sz="2400" dirty="0" err="1">
                <a:latin typeface="Comic Sans MS" charset="0"/>
                <a:ea typeface="Comic Sans MS" charset="0"/>
                <a:cs typeface="Comic Sans MS" charset="0"/>
              </a:rPr>
              <a:t>próximo</a:t>
            </a:r>
            <a:r>
              <a:rPr lang="es-ES_tradnl" sz="2400" dirty="0">
                <a:latin typeface="Comic Sans MS" charset="0"/>
                <a:ea typeface="Comic Sans MS" charset="0"/>
                <a:cs typeface="Comic Sans MS" charset="0"/>
              </a:rPr>
              <a:t> taller de </a:t>
            </a:r>
            <a:r>
              <a:rPr lang="es-ES_tradnl" sz="2400" dirty="0" err="1">
                <a:latin typeface="Comic Sans MS" charset="0"/>
                <a:ea typeface="Comic Sans MS" charset="0"/>
                <a:cs typeface="Comic Sans MS" charset="0"/>
              </a:rPr>
              <a:t>género</a:t>
            </a:r>
            <a:r>
              <a:rPr lang="es-ES_tradnl" sz="2400" dirty="0">
                <a:latin typeface="Comic Sans MS" charset="0"/>
                <a:ea typeface="Comic Sans MS" charset="0"/>
                <a:cs typeface="Comic Sans MS" charset="0"/>
              </a:rPr>
              <a:t>.</a:t>
            </a:r>
            <a:endParaRPr lang="es-ES_tradnl" sz="2600" dirty="0">
              <a:latin typeface="Comic Sans MS" charset="0"/>
              <a:ea typeface="Comic Sans MS" charset="0"/>
              <a:cs typeface="Comic Sans MS" charset="0"/>
            </a:endParaRPr>
          </a:p>
        </p:txBody>
      </p:sp>
    </p:spTree>
    <p:extLst>
      <p:ext uri="{BB962C8B-B14F-4D97-AF65-F5344CB8AC3E}">
        <p14:creationId xmlns:p14="http://schemas.microsoft.com/office/powerpoint/2010/main" xmlns="" val="1583749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FDD00"/>
        </a:solidFill>
        <a:effectLst/>
      </p:bgPr>
    </p:bg>
    <p:spTree>
      <p:nvGrpSpPr>
        <p:cNvPr id="1" name=""/>
        <p:cNvGrpSpPr/>
        <p:nvPr/>
      </p:nvGrpSpPr>
      <p:grpSpPr>
        <a:xfrm>
          <a:off x="0" y="0"/>
          <a:ext cx="0" cy="0"/>
          <a:chOff x="0" y="0"/>
          <a:chExt cx="0" cy="0"/>
        </a:xfrm>
      </p:grpSpPr>
      <p:sp>
        <p:nvSpPr>
          <p:cNvPr id="12" name="Rectángulo 11"/>
          <p:cNvSpPr/>
          <p:nvPr/>
        </p:nvSpPr>
        <p:spPr>
          <a:xfrm>
            <a:off x="-51515" y="6360117"/>
            <a:ext cx="8075054" cy="307777"/>
          </a:xfrm>
          <a:prstGeom prst="rect">
            <a:avLst/>
          </a:prstGeom>
        </p:spPr>
        <p:txBody>
          <a:bodyPr wrap="square">
            <a:spAutoFit/>
          </a:bodyPr>
          <a:lstStyle/>
          <a:p>
            <a:pPr algn="r"/>
            <a:r>
              <a:rPr lang="es-ES" sz="1200" smtClean="0"/>
              <a:t>¡Basta! + de 100 mujeres contra la violencia de género, REVISTA </a:t>
            </a:r>
            <a:r>
              <a:rPr lang="es-ES" sz="1200" err="1" smtClean="0"/>
              <a:t>NOMADíAS</a:t>
            </a:r>
            <a:r>
              <a:rPr lang="es-ES" sz="1200" smtClean="0"/>
              <a:t> Julio 2012, Número 15, 253-</a:t>
            </a:r>
            <a:r>
              <a:rPr lang="es-ES" sz="1400" smtClean="0"/>
              <a:t>272</a:t>
            </a:r>
            <a:endParaRPr lang="es-ES" sz="1400"/>
          </a:p>
        </p:txBody>
      </p:sp>
      <p:pic>
        <p:nvPicPr>
          <p:cNvPr id="3" name="Imagen 2"/>
          <p:cNvPicPr>
            <a:picLocks noChangeAspect="1"/>
          </p:cNvPicPr>
          <p:nvPr/>
        </p:nvPicPr>
        <p:blipFill>
          <a:blip r:embed="rId2">
            <a:extLst>
              <a:ext uri="{BEBA8EAE-BF5A-486C-A8C5-ECC9F3942E4B}">
                <a14:imgProps xmlns:a14="http://schemas.microsoft.com/office/drawing/2010/main" xmlns="">
                  <a14:imgLayer r:embed="rId3">
                    <a14:imgEffect>
                      <a14:artisticMarker/>
                    </a14:imgEffect>
                  </a14:imgLayer>
                </a14:imgProps>
              </a:ext>
              <a:ext uri="{28A0092B-C50C-407E-A947-70E740481C1C}">
                <a14:useLocalDpi xmlns:a14="http://schemas.microsoft.com/office/drawing/2010/main" xmlns="" val="0"/>
              </a:ext>
            </a:extLst>
          </a:blip>
          <a:stretch>
            <a:fillRect/>
          </a:stretch>
        </p:blipFill>
        <p:spPr>
          <a:xfrm>
            <a:off x="-8581" y="566671"/>
            <a:ext cx="9152582" cy="4224269"/>
          </a:xfrm>
          <a:prstGeom prst="rect">
            <a:avLst/>
          </a:prstGeom>
          <a:effectLst>
            <a:softEdge rad="31750"/>
          </a:effectLst>
        </p:spPr>
      </p:pic>
      <p:sp>
        <p:nvSpPr>
          <p:cNvPr id="10" name="Título 1"/>
          <p:cNvSpPr>
            <a:spLocks noGrp="1"/>
          </p:cNvSpPr>
          <p:nvPr>
            <p:ph type="title"/>
          </p:nvPr>
        </p:nvSpPr>
        <p:spPr>
          <a:xfrm>
            <a:off x="628650" y="1439282"/>
            <a:ext cx="7886700" cy="2852737"/>
          </a:xfrm>
        </p:spPr>
        <p:txBody>
          <a:bodyPr/>
          <a:lstStyle/>
          <a:p>
            <a:r>
              <a:rPr lang="es-ES" smtClean="0">
                <a:solidFill>
                  <a:srgbClr val="DFDD00"/>
                </a:solidFill>
                <a:latin typeface="Ayuthaya" charset="-34"/>
                <a:ea typeface="Ayuthaya" charset="-34"/>
                <a:cs typeface="Ayuthaya" charset="-34"/>
              </a:rPr>
              <a:t>Juego de roles</a:t>
            </a:r>
            <a:endParaRPr lang="es-ES_tradnl">
              <a:solidFill>
                <a:srgbClr val="DFDD00"/>
              </a:solidFill>
            </a:endParaRPr>
          </a:p>
        </p:txBody>
      </p:sp>
      <p:sp>
        <p:nvSpPr>
          <p:cNvPr id="13" name="Marcador de texto 2"/>
          <p:cNvSpPr>
            <a:spLocks noGrp="1"/>
          </p:cNvSpPr>
          <p:nvPr>
            <p:ph type="body" idx="1"/>
          </p:nvPr>
        </p:nvSpPr>
        <p:spPr>
          <a:xfrm>
            <a:off x="628650" y="4292019"/>
            <a:ext cx="7886700" cy="1500187"/>
          </a:xfrm>
        </p:spPr>
        <p:txBody>
          <a:bodyPr>
            <a:normAutofit/>
          </a:bodyPr>
          <a:lstStyle/>
          <a:p>
            <a:r>
              <a:rPr lang="es-ES_tradnl" sz="3200">
                <a:solidFill>
                  <a:srgbClr val="DFDD00"/>
                </a:solidFill>
              </a:rPr>
              <a:t>Paola Monti</a:t>
            </a:r>
          </a:p>
        </p:txBody>
      </p:sp>
      <p:pic>
        <p:nvPicPr>
          <p:cNvPr id="7" name="Imagen 6"/>
          <p:cNvPicPr>
            <a:picLocks noChangeAspect="1"/>
          </p:cNvPicPr>
          <p:nvPr/>
        </p:nvPicPr>
        <p:blipFill rotWithShape="1">
          <a:blip r:embed="rId4">
            <a:duotone>
              <a:prstClr val="black"/>
              <a:srgbClr val="DFDD00">
                <a:tint val="45000"/>
                <a:satMod val="400000"/>
              </a:srgbClr>
            </a:duotone>
            <a:extLst>
              <a:ext uri="{28A0092B-C50C-407E-A947-70E740481C1C}">
                <a14:useLocalDpi xmlns:a14="http://schemas.microsoft.com/office/drawing/2010/main" xmlns="" val="0"/>
              </a:ext>
            </a:extLst>
          </a:blip>
          <a:srcRect l="13943" t="37541" r="57747" b="41426"/>
          <a:stretch/>
        </p:blipFill>
        <p:spPr>
          <a:xfrm>
            <a:off x="8023539" y="6335662"/>
            <a:ext cx="771238" cy="322308"/>
          </a:xfrm>
          <a:prstGeom prst="rect">
            <a:avLst/>
          </a:prstGeom>
        </p:spPr>
      </p:pic>
    </p:spTree>
    <p:extLst>
      <p:ext uri="{BB962C8B-B14F-4D97-AF65-F5344CB8AC3E}">
        <p14:creationId xmlns:p14="http://schemas.microsoft.com/office/powerpoint/2010/main" xmlns="" val="10752602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Marcador de texto vertical 2"/>
          <p:cNvSpPr txBox="1">
            <a:spLocks/>
          </p:cNvSpPr>
          <p:nvPr/>
        </p:nvSpPr>
        <p:spPr>
          <a:xfrm rot="16200000">
            <a:off x="82949" y="688252"/>
            <a:ext cx="6510274" cy="5507249"/>
          </a:xfrm>
          <a:prstGeom prst="rect">
            <a:avLst/>
          </a:prstGeom>
        </p:spPr>
        <p:txBody>
          <a:bodyPr vert="eaVert"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latin typeface="Comic Sans MS" charset="0"/>
                <a:ea typeface="Comic Sans MS" charset="0"/>
                <a:cs typeface="Comic Sans MS" charset="0"/>
              </a:rPr>
              <a:t>A </a:t>
            </a:r>
            <a:r>
              <a:rPr lang="es-ES_tradnl" dirty="0" err="1">
                <a:latin typeface="Comic Sans MS" charset="0"/>
                <a:ea typeface="Comic Sans MS" charset="0"/>
                <a:cs typeface="Comic Sans MS" charset="0"/>
              </a:rPr>
              <a:t>Malu</a:t>
            </a:r>
            <a:r>
              <a:rPr lang="es-ES_tradnl" dirty="0">
                <a:latin typeface="Comic Sans MS" charset="0"/>
                <a:ea typeface="Comic Sans MS" charset="0"/>
                <a:cs typeface="Comic Sans MS" charset="0"/>
              </a:rPr>
              <a:t>́ le gustaba llevar un </a:t>
            </a:r>
            <a:r>
              <a:rPr lang="es-ES_tradnl" dirty="0" smtClean="0">
                <a:latin typeface="Comic Sans MS" charset="0"/>
                <a:ea typeface="Comic Sans MS" charset="0"/>
                <a:cs typeface="Comic Sans MS" charset="0"/>
              </a:rPr>
              <a:t>bebé </a:t>
            </a:r>
            <a:r>
              <a:rPr lang="es-ES_tradnl" dirty="0">
                <a:latin typeface="Comic Sans MS" charset="0"/>
                <a:ea typeface="Comic Sans MS" charset="0"/>
                <a:cs typeface="Comic Sans MS" charset="0"/>
              </a:rPr>
              <a:t>en el vientre. Se </a:t>
            </a:r>
            <a:r>
              <a:rPr lang="es-ES_tradnl" dirty="0" err="1">
                <a:latin typeface="Comic Sans MS" charset="0"/>
                <a:ea typeface="Comic Sans MS" charset="0"/>
                <a:cs typeface="Comic Sans MS" charset="0"/>
              </a:rPr>
              <a:t>ponía</a:t>
            </a:r>
            <a:r>
              <a:rPr lang="es-ES_tradnl" dirty="0">
                <a:latin typeface="Comic Sans MS" charset="0"/>
                <a:ea typeface="Comic Sans MS" charset="0"/>
                <a:cs typeface="Comic Sans MS" charset="0"/>
              </a:rPr>
              <a:t> almohadas, </a:t>
            </a:r>
            <a:r>
              <a:rPr lang="es-ES_tradnl" dirty="0" err="1">
                <a:latin typeface="Comic Sans MS" charset="0"/>
                <a:ea typeface="Comic Sans MS" charset="0"/>
                <a:cs typeface="Comic Sans MS" charset="0"/>
              </a:rPr>
              <a:t>muñecas</a:t>
            </a:r>
            <a:r>
              <a:rPr lang="es-ES_tradnl" dirty="0">
                <a:latin typeface="Comic Sans MS" charset="0"/>
                <a:ea typeface="Comic Sans MS" charset="0"/>
                <a:cs typeface="Comic Sans MS" charset="0"/>
              </a:rPr>
              <a:t>, globos que abultaran bajo sus ropas. </a:t>
            </a:r>
            <a:r>
              <a:rPr lang="es-ES_tradnl" dirty="0" smtClean="0">
                <a:latin typeface="Comic Sans MS" charset="0"/>
                <a:ea typeface="Comic Sans MS" charset="0"/>
                <a:cs typeface="Comic Sans MS" charset="0"/>
              </a:rPr>
              <a:t>¿Cómo </a:t>
            </a:r>
            <a:r>
              <a:rPr lang="es-ES_tradnl" dirty="0">
                <a:latin typeface="Comic Sans MS" charset="0"/>
                <a:ea typeface="Comic Sans MS" charset="0"/>
                <a:cs typeface="Comic Sans MS" charset="0"/>
              </a:rPr>
              <a:t>me veo, papi? </a:t>
            </a:r>
          </a:p>
          <a:p>
            <a:pPr marL="0" indent="0">
              <a:buNone/>
            </a:pPr>
            <a:r>
              <a:rPr lang="es-ES_tradnl" dirty="0" err="1">
                <a:latin typeface="Comic Sans MS" charset="0"/>
                <a:ea typeface="Comic Sans MS" charset="0"/>
                <a:cs typeface="Comic Sans MS" charset="0"/>
              </a:rPr>
              <a:t>Paría</a:t>
            </a:r>
            <a:r>
              <a:rPr lang="es-ES_tradnl" dirty="0">
                <a:latin typeface="Comic Sans MS" charset="0"/>
                <a:ea typeface="Comic Sans MS" charset="0"/>
                <a:cs typeface="Comic Sans MS" charset="0"/>
              </a:rPr>
              <a:t> </a:t>
            </a:r>
            <a:r>
              <a:rPr lang="es-ES_tradnl" dirty="0" err="1">
                <a:latin typeface="Comic Sans MS" charset="0"/>
                <a:ea typeface="Comic Sans MS" charset="0"/>
                <a:cs typeface="Comic Sans MS" charset="0"/>
              </a:rPr>
              <a:t>muñecas</a:t>
            </a:r>
            <a:r>
              <a:rPr lang="es-ES_tradnl" dirty="0">
                <a:latin typeface="Comic Sans MS" charset="0"/>
                <a:ea typeface="Comic Sans MS" charset="0"/>
                <a:cs typeface="Comic Sans MS" charset="0"/>
              </a:rPr>
              <a:t> a diario, amamantaba, mudaba. Era su </a:t>
            </a:r>
            <a:r>
              <a:rPr lang="es-ES_tradnl" dirty="0" smtClean="0">
                <a:latin typeface="Comic Sans MS" charset="0"/>
                <a:ea typeface="Comic Sans MS" charset="0"/>
                <a:cs typeface="Comic Sans MS" charset="0"/>
              </a:rPr>
              <a:t>entretención </a:t>
            </a:r>
            <a:r>
              <a:rPr lang="es-ES_tradnl" dirty="0">
                <a:latin typeface="Comic Sans MS" charset="0"/>
                <a:ea typeface="Comic Sans MS" charset="0"/>
                <a:cs typeface="Comic Sans MS" charset="0"/>
              </a:rPr>
              <a:t>preferida. </a:t>
            </a:r>
          </a:p>
          <a:p>
            <a:pPr marL="0" indent="0">
              <a:buNone/>
            </a:pPr>
            <a:r>
              <a:rPr lang="es-ES_tradnl" dirty="0">
                <a:latin typeface="Comic Sans MS" charset="0"/>
                <a:ea typeface="Comic Sans MS" charset="0"/>
                <a:cs typeface="Comic Sans MS" charset="0"/>
              </a:rPr>
              <a:t>Hasta el </a:t>
            </a:r>
            <a:r>
              <a:rPr lang="es-ES_tradnl" dirty="0" smtClean="0">
                <a:latin typeface="Comic Sans MS" charset="0"/>
                <a:ea typeface="Comic Sans MS" charset="0"/>
                <a:cs typeface="Comic Sans MS" charset="0"/>
              </a:rPr>
              <a:t>día </a:t>
            </a:r>
            <a:r>
              <a:rPr lang="es-ES_tradnl" dirty="0">
                <a:latin typeface="Comic Sans MS" charset="0"/>
                <a:ea typeface="Comic Sans MS" charset="0"/>
                <a:cs typeface="Comic Sans MS" charset="0"/>
              </a:rPr>
              <a:t>en que las manos la tomaron, la elevaron por los aires y la depositaron sobre unas </a:t>
            </a:r>
            <a:r>
              <a:rPr lang="es-ES_tradnl" dirty="0" smtClean="0">
                <a:latin typeface="Comic Sans MS" charset="0"/>
                <a:ea typeface="Comic Sans MS" charset="0"/>
                <a:cs typeface="Comic Sans MS" charset="0"/>
              </a:rPr>
              <a:t>sabanas </a:t>
            </a:r>
            <a:r>
              <a:rPr lang="es-ES_tradnl" dirty="0">
                <a:latin typeface="Comic Sans MS" charset="0"/>
                <a:ea typeface="Comic Sans MS" charset="0"/>
                <a:cs typeface="Comic Sans MS" charset="0"/>
              </a:rPr>
              <a:t>sucias. </a:t>
            </a:r>
          </a:p>
          <a:p>
            <a:pPr marL="0" indent="0">
              <a:buNone/>
            </a:pPr>
            <a:r>
              <a:rPr lang="es-ES_tradnl" dirty="0">
                <a:latin typeface="Comic Sans MS" charset="0"/>
                <a:ea typeface="Comic Sans MS" charset="0"/>
                <a:cs typeface="Comic Sans MS" charset="0"/>
              </a:rPr>
              <a:t>Ella recuerda con nostalgia cuando cambiar </a:t>
            </a:r>
            <a:r>
              <a:rPr lang="es-ES_tradnl" dirty="0" smtClean="0">
                <a:latin typeface="Comic Sans MS" charset="0"/>
                <a:ea typeface="Comic Sans MS" charset="0"/>
                <a:cs typeface="Comic Sans MS" charset="0"/>
              </a:rPr>
              <a:t>pañales </a:t>
            </a:r>
            <a:r>
              <a:rPr lang="es-ES_tradnl" dirty="0">
                <a:latin typeface="Comic Sans MS" charset="0"/>
                <a:ea typeface="Comic Sans MS" charset="0"/>
                <a:cs typeface="Comic Sans MS" charset="0"/>
              </a:rPr>
              <a:t>era </a:t>
            </a:r>
            <a:r>
              <a:rPr lang="es-ES_tradnl" dirty="0" smtClean="0">
                <a:latin typeface="Comic Sans MS" charset="0"/>
                <a:ea typeface="Comic Sans MS" charset="0"/>
                <a:cs typeface="Comic Sans MS" charset="0"/>
              </a:rPr>
              <a:t>tan  </a:t>
            </a:r>
            <a:r>
              <a:rPr lang="es-ES_tradnl" dirty="0">
                <a:latin typeface="Comic Sans MS" charset="0"/>
                <a:ea typeface="Comic Sans MS" charset="0"/>
                <a:cs typeface="Comic Sans MS" charset="0"/>
              </a:rPr>
              <a:t>sólo un juego</a:t>
            </a:r>
            <a:r>
              <a:rPr lang="es-ES_tradnl" sz="4000" dirty="0" smtClean="0">
                <a:latin typeface="Comic Sans MS" charset="0"/>
                <a:ea typeface="Comic Sans MS" charset="0"/>
                <a:cs typeface="Comic Sans MS" charset="0"/>
              </a:rPr>
              <a:t>.</a:t>
            </a:r>
            <a:endParaRPr lang="es-ES_tradnl" sz="4000" dirty="0">
              <a:latin typeface="Comic Sans MS" charset="0"/>
              <a:ea typeface="Comic Sans MS" charset="0"/>
              <a:cs typeface="Comic Sans MS" charset="0"/>
            </a:endParaRPr>
          </a:p>
        </p:txBody>
      </p:sp>
      <p:pic>
        <p:nvPicPr>
          <p:cNvPr id="6" name="Imagen 5"/>
          <p:cNvPicPr>
            <a:picLocks noChangeAspect="1"/>
          </p:cNvPicPr>
          <p:nvPr/>
        </p:nvPicPr>
        <p:blipFill>
          <a:blip r:embed="rId2">
            <a:extLst>
              <a:ext uri="{BEBA8EAE-BF5A-486C-A8C5-ECC9F3942E4B}">
                <a14:imgProps xmlns:a14="http://schemas.microsoft.com/office/drawing/2010/main" xmlns="">
                  <a14:imgLayer r:embed="rId3">
                    <a14:imgEffect>
                      <a14:artisticMarker/>
                    </a14:imgEffect>
                  </a14:imgLayer>
                </a14:imgProps>
              </a:ext>
              <a:ext uri="{28A0092B-C50C-407E-A947-70E740481C1C}">
                <a14:useLocalDpi xmlns:a14="http://schemas.microsoft.com/office/drawing/2010/main" xmlns="" val="0"/>
              </a:ext>
            </a:extLst>
          </a:blip>
          <a:stretch>
            <a:fillRect/>
          </a:stretch>
        </p:blipFill>
        <p:spPr>
          <a:xfrm>
            <a:off x="5376934" y="4056843"/>
            <a:ext cx="3767066" cy="1738646"/>
          </a:xfrm>
          <a:prstGeom prst="rect">
            <a:avLst/>
          </a:prstGeom>
          <a:effectLst>
            <a:softEdge rad="127000"/>
          </a:effectLst>
        </p:spPr>
      </p:pic>
    </p:spTree>
    <p:extLst>
      <p:ext uri="{BB962C8B-B14F-4D97-AF65-F5344CB8AC3E}">
        <p14:creationId xmlns:p14="http://schemas.microsoft.com/office/powerpoint/2010/main" xmlns="" val="8249389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51515" y="6360117"/>
            <a:ext cx="8075054" cy="307777"/>
          </a:xfrm>
          <a:prstGeom prst="rect">
            <a:avLst/>
          </a:prstGeom>
        </p:spPr>
        <p:txBody>
          <a:bodyPr wrap="square">
            <a:spAutoFit/>
          </a:bodyPr>
          <a:lstStyle/>
          <a:p>
            <a:pPr algn="r"/>
            <a:r>
              <a:rPr lang="es-ES" sz="1200" smtClean="0">
                <a:solidFill>
                  <a:schemeClr val="accent6">
                    <a:lumMod val="50000"/>
                  </a:schemeClr>
                </a:solidFill>
              </a:rPr>
              <a:t>¡Basta! + de 100 mujeres contra la violencia de género, REVISTA </a:t>
            </a:r>
            <a:r>
              <a:rPr lang="es-ES" sz="1200" err="1" smtClean="0">
                <a:solidFill>
                  <a:schemeClr val="accent6">
                    <a:lumMod val="50000"/>
                  </a:schemeClr>
                </a:solidFill>
              </a:rPr>
              <a:t>NOMADíAS</a:t>
            </a:r>
            <a:r>
              <a:rPr lang="es-ES" sz="1200" smtClean="0">
                <a:solidFill>
                  <a:schemeClr val="accent6">
                    <a:lumMod val="50000"/>
                  </a:schemeClr>
                </a:solidFill>
              </a:rPr>
              <a:t> Julio 2012, Número 15, 253-</a:t>
            </a:r>
            <a:r>
              <a:rPr lang="es-ES" sz="1400" smtClean="0">
                <a:solidFill>
                  <a:schemeClr val="accent6">
                    <a:lumMod val="50000"/>
                  </a:schemeClr>
                </a:solidFill>
              </a:rPr>
              <a:t>272</a:t>
            </a:r>
            <a:endParaRPr lang="es-ES" sz="1400">
              <a:solidFill>
                <a:schemeClr val="accent6">
                  <a:lumMod val="50000"/>
                </a:schemeClr>
              </a:solidFill>
            </a:endParaRPr>
          </a:p>
        </p:txBody>
      </p:sp>
      <p:pic>
        <p:nvPicPr>
          <p:cNvPr id="2" name="Imagen 1"/>
          <p:cNvPicPr>
            <a:picLocks noChangeAspect="1"/>
          </p:cNvPicPr>
          <p:nvPr/>
        </p:nvPicPr>
        <p:blipFill>
          <a:blip r:embed="rId2">
            <a:extLst>
              <a:ext uri="{BEBA8EAE-BF5A-486C-A8C5-ECC9F3942E4B}">
                <a14:imgProps xmlns:a14="http://schemas.microsoft.com/office/drawing/2010/main" xmlns="">
                  <a14:imgLayer r:embed="rId3">
                    <a14:imgEffect>
                      <a14:artisticCrisscrossEtching/>
                    </a14:imgEffect>
                    <a14:imgEffect>
                      <a14:sharpenSoften amount="100000"/>
                    </a14:imgEffect>
                  </a14:imgLayer>
                </a14:imgProps>
              </a:ext>
              <a:ext uri="{28A0092B-C50C-407E-A947-70E740481C1C}">
                <a14:useLocalDpi xmlns:a14="http://schemas.microsoft.com/office/drawing/2010/main" xmlns="" val="0"/>
              </a:ext>
            </a:extLst>
          </a:blip>
          <a:stretch>
            <a:fillRect/>
          </a:stretch>
        </p:blipFill>
        <p:spPr>
          <a:xfrm>
            <a:off x="0" y="0"/>
            <a:ext cx="9144000" cy="5378824"/>
          </a:xfrm>
          <a:prstGeom prst="rect">
            <a:avLst/>
          </a:prstGeom>
        </p:spPr>
      </p:pic>
      <p:sp>
        <p:nvSpPr>
          <p:cNvPr id="9" name="Título 1"/>
          <p:cNvSpPr>
            <a:spLocks noGrp="1"/>
          </p:cNvSpPr>
          <p:nvPr>
            <p:ph type="title"/>
          </p:nvPr>
        </p:nvSpPr>
        <p:spPr>
          <a:xfrm>
            <a:off x="628650" y="1735499"/>
            <a:ext cx="7886700" cy="2852737"/>
          </a:xfrm>
        </p:spPr>
        <p:txBody>
          <a:bodyPr/>
          <a:lstStyle/>
          <a:p>
            <a:r>
              <a:rPr lang="es-ES" b="1" dirty="0" smtClean="0">
                <a:solidFill>
                  <a:srgbClr val="612504"/>
                </a:solidFill>
                <a:latin typeface="Ayuthaya" charset="-34"/>
                <a:ea typeface="Ayuthaya" charset="-34"/>
                <a:cs typeface="Ayuthaya" charset="-34"/>
              </a:rPr>
              <a:t>Herencias</a:t>
            </a:r>
            <a:endParaRPr lang="es-ES_tradnl" b="1" dirty="0">
              <a:solidFill>
                <a:srgbClr val="612504"/>
              </a:solidFill>
            </a:endParaRPr>
          </a:p>
        </p:txBody>
      </p:sp>
      <p:sp>
        <p:nvSpPr>
          <p:cNvPr id="13" name="Marcador de texto 2"/>
          <p:cNvSpPr>
            <a:spLocks noGrp="1"/>
          </p:cNvSpPr>
          <p:nvPr>
            <p:ph type="body" idx="1"/>
          </p:nvPr>
        </p:nvSpPr>
        <p:spPr>
          <a:xfrm>
            <a:off x="628650" y="4549599"/>
            <a:ext cx="7886700" cy="1500187"/>
          </a:xfrm>
        </p:spPr>
        <p:txBody>
          <a:bodyPr>
            <a:normAutofit/>
          </a:bodyPr>
          <a:lstStyle/>
          <a:p>
            <a:r>
              <a:rPr lang="es-ES" sz="3200" dirty="0">
                <a:solidFill>
                  <a:srgbClr val="612504"/>
                </a:solidFill>
                <a:latin typeface="Geeza Pro" charset="-78"/>
                <a:ea typeface="Geeza Pro" charset="-78"/>
                <a:cs typeface="Geeza Pro" charset="-78"/>
              </a:rPr>
              <a:t>Hilda Carrera</a:t>
            </a:r>
            <a:endParaRPr lang="es-ES_tradnl" sz="3200" dirty="0">
              <a:solidFill>
                <a:srgbClr val="612504"/>
              </a:solidFill>
            </a:endParaRPr>
          </a:p>
        </p:txBody>
      </p:sp>
      <p:pic>
        <p:nvPicPr>
          <p:cNvPr id="7" name="Imagen 6"/>
          <p:cNvPicPr>
            <a:picLocks noChangeAspect="1"/>
          </p:cNvPicPr>
          <p:nvPr/>
        </p:nvPicPr>
        <p:blipFill rotWithShape="1">
          <a:blip r:embed="rId4">
            <a:extLst>
              <a:ext uri="{28A0092B-C50C-407E-A947-70E740481C1C}">
                <a14:useLocalDpi xmlns:a14="http://schemas.microsoft.com/office/drawing/2010/main" xmlns="" val="0"/>
              </a:ext>
            </a:extLst>
          </a:blip>
          <a:srcRect l="13943" t="37541" r="57747" b="41426"/>
          <a:stretch/>
        </p:blipFill>
        <p:spPr>
          <a:xfrm>
            <a:off x="8023539" y="6335662"/>
            <a:ext cx="771238" cy="322308"/>
          </a:xfrm>
          <a:prstGeom prst="rect">
            <a:avLst/>
          </a:prstGeom>
        </p:spPr>
      </p:pic>
    </p:spTree>
    <p:extLst>
      <p:ext uri="{BB962C8B-B14F-4D97-AF65-F5344CB8AC3E}">
        <p14:creationId xmlns:p14="http://schemas.microsoft.com/office/powerpoint/2010/main" xmlns="" val="12648177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a:blip r:embed="rId3">
            <a:alphaModFix amt="70000"/>
            <a:extLst>
              <a:ext uri="{BEBA8EAE-BF5A-486C-A8C5-ECC9F3942E4B}">
                <a14:imgProps xmlns:a14="http://schemas.microsoft.com/office/drawing/2010/main" xmlns="">
                  <a14:imgLayer r:embed="rId4">
                    <a14:imgEffect>
                      <a14:artisticCrisscrossEtching/>
                    </a14:imgEffect>
                    <a14:imgEffect>
                      <a14:sharpenSoften amount="100000"/>
                    </a14:imgEffect>
                  </a14:imgLayer>
                </a14:imgProps>
              </a:ext>
              <a:ext uri="{28A0092B-C50C-407E-A947-70E740481C1C}">
                <a14:useLocalDpi xmlns:a14="http://schemas.microsoft.com/office/drawing/2010/main" xmlns="" val="0"/>
              </a:ext>
            </a:extLst>
          </a:blip>
          <a:stretch>
            <a:fillRect/>
          </a:stretch>
        </p:blipFill>
        <p:spPr>
          <a:xfrm rot="429734">
            <a:off x="5576237" y="4736451"/>
            <a:ext cx="3454561" cy="2032095"/>
          </a:xfrm>
          <a:prstGeom prst="rect">
            <a:avLst/>
          </a:prstGeom>
          <a:effectLst>
            <a:softEdge rad="127000"/>
          </a:effectLst>
        </p:spPr>
      </p:pic>
      <p:sp>
        <p:nvSpPr>
          <p:cNvPr id="7" name="Marcador de texto vertical 2"/>
          <p:cNvSpPr txBox="1">
            <a:spLocks/>
          </p:cNvSpPr>
          <p:nvPr/>
        </p:nvSpPr>
        <p:spPr>
          <a:xfrm rot="16200000">
            <a:off x="466094" y="311547"/>
            <a:ext cx="6001554" cy="6202708"/>
          </a:xfrm>
          <a:prstGeom prst="rect">
            <a:avLst/>
          </a:prstGeom>
        </p:spPr>
        <p:txBody>
          <a:bodyPr vert="eaVert"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400" dirty="0">
                <a:latin typeface="Comic Sans MS" charset="0"/>
                <a:ea typeface="Comic Sans MS" charset="0"/>
                <a:cs typeface="Comic Sans MS" charset="0"/>
              </a:rPr>
              <a:t>Sí, comadre. Es cierto que me grita harto, pero al menos no me  pega. Mi viejo le sacaba la cresta a mi mamá. Él sí que era violento. Hasta a nosotras nos llegaba a veces.</a:t>
            </a:r>
          </a:p>
          <a:p>
            <a:pPr marL="0" indent="0">
              <a:buNone/>
            </a:pPr>
            <a:r>
              <a:rPr lang="es-ES" sz="2400" dirty="0">
                <a:latin typeface="Comic Sans MS" charset="0"/>
                <a:ea typeface="Comic Sans MS" charset="0"/>
                <a:cs typeface="Comic Sans MS" charset="0"/>
              </a:rPr>
              <a:t>Yo creo que mi cuñado también le pega a mi hermana. Cuando se cura, se enoja y después se hace el </a:t>
            </a:r>
            <a:r>
              <a:rPr lang="es-ES" sz="2400" dirty="0" err="1">
                <a:latin typeface="Comic Sans MS" charset="0"/>
                <a:ea typeface="Comic Sans MS" charset="0"/>
                <a:cs typeface="Comic Sans MS" charset="0"/>
              </a:rPr>
              <a:t>hueón</a:t>
            </a:r>
            <a:r>
              <a:rPr lang="es-ES" sz="2400" dirty="0">
                <a:latin typeface="Comic Sans MS" charset="0"/>
                <a:ea typeface="Comic Sans MS" charset="0"/>
                <a:cs typeface="Comic Sans MS" charset="0"/>
              </a:rPr>
              <a:t>, pone cara de idiota. El otro día se la llevó cuando estábamos conversando cagadas de la risa. Como que se pica, porque cree que hablamos de él.</a:t>
            </a:r>
          </a:p>
          <a:p>
            <a:pPr marL="0" indent="0">
              <a:buNone/>
            </a:pPr>
            <a:r>
              <a:rPr lang="es-ES" sz="2400" dirty="0">
                <a:latin typeface="Comic Sans MS" charset="0"/>
                <a:ea typeface="Comic Sans MS" charset="0"/>
                <a:cs typeface="Comic Sans MS" charset="0"/>
              </a:rPr>
              <a:t>Joaquín anoche dejó la mesa puesta. Se indignó porque me atrasé y no alcancé a tener la comida lista. Me gritó puta y salió dando un portazo... y eso que no sabe que un par de veces lo hice. Cobré poco, eso sí. Estaba chica todavía. Fue antes de casarme.</a:t>
            </a:r>
          </a:p>
          <a:p>
            <a:pPr marL="0" indent="0">
              <a:buNone/>
            </a:pPr>
            <a:r>
              <a:rPr lang="es-ES" sz="2400" dirty="0">
                <a:latin typeface="Comic Sans MS" charset="0"/>
                <a:ea typeface="Comic Sans MS" charset="0"/>
                <a:cs typeface="Comic Sans MS" charset="0"/>
              </a:rPr>
              <a:t>¡Menos mal que me casé! </a:t>
            </a:r>
          </a:p>
        </p:txBody>
      </p:sp>
    </p:spTree>
    <p:extLst>
      <p:ext uri="{BB962C8B-B14F-4D97-AF65-F5344CB8AC3E}">
        <p14:creationId xmlns:p14="http://schemas.microsoft.com/office/powerpoint/2010/main" xmlns="" val="19980971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28650" y="2575775"/>
            <a:ext cx="7886700" cy="1999582"/>
          </a:xfrm>
        </p:spPr>
        <p:txBody>
          <a:bodyPr/>
          <a:lstStyle/>
          <a:p>
            <a:r>
              <a:rPr lang="es-ES" dirty="0" smtClean="0">
                <a:latin typeface="Phosphate Inline" charset="0"/>
                <a:ea typeface="Phosphate Inline" charset="0"/>
                <a:cs typeface="Phosphate Inline" charset="0"/>
              </a:rPr>
              <a:t>Como en las películas</a:t>
            </a:r>
            <a:endParaRPr lang="es-ES_tradnl" dirty="0">
              <a:latin typeface="Phosphate Inline" charset="0"/>
              <a:ea typeface="Phosphate Inline" charset="0"/>
              <a:cs typeface="Phosphate Inline" charset="0"/>
            </a:endParaRPr>
          </a:p>
        </p:txBody>
      </p:sp>
      <p:sp>
        <p:nvSpPr>
          <p:cNvPr id="6" name="Marcador de texto 2"/>
          <p:cNvSpPr>
            <a:spLocks noGrp="1"/>
          </p:cNvSpPr>
          <p:nvPr>
            <p:ph type="body" idx="1"/>
          </p:nvPr>
        </p:nvSpPr>
        <p:spPr>
          <a:xfrm>
            <a:off x="628650" y="4639752"/>
            <a:ext cx="7886700" cy="1500187"/>
          </a:xfrm>
        </p:spPr>
        <p:txBody>
          <a:bodyPr>
            <a:normAutofit/>
          </a:bodyPr>
          <a:lstStyle/>
          <a:p>
            <a:r>
              <a:rPr lang="es-ES_tradnl" sz="3200" dirty="0" smtClean="0">
                <a:solidFill>
                  <a:schemeClr val="tx1">
                    <a:lumMod val="65000"/>
                    <a:lumOff val="35000"/>
                  </a:schemeClr>
                </a:solidFill>
                <a:latin typeface="Ayuthaya" charset="-34"/>
                <a:ea typeface="Ayuthaya" charset="-34"/>
                <a:cs typeface="Ayuthaya" charset="-34"/>
              </a:rPr>
              <a:t>María José </a:t>
            </a:r>
            <a:r>
              <a:rPr lang="es-ES_tradnl" sz="3200" dirty="0">
                <a:solidFill>
                  <a:schemeClr val="tx1">
                    <a:lumMod val="65000"/>
                    <a:lumOff val="35000"/>
                  </a:schemeClr>
                </a:solidFill>
                <a:latin typeface="Ayuthaya" charset="-34"/>
                <a:ea typeface="Ayuthaya" charset="-34"/>
                <a:cs typeface="Ayuthaya" charset="-34"/>
              </a:rPr>
              <a:t>Navia</a:t>
            </a:r>
          </a:p>
        </p:txBody>
      </p:sp>
      <p:sp>
        <p:nvSpPr>
          <p:cNvPr id="12" name="Rectángulo 11"/>
          <p:cNvSpPr/>
          <p:nvPr/>
        </p:nvSpPr>
        <p:spPr>
          <a:xfrm>
            <a:off x="-51515" y="6360117"/>
            <a:ext cx="8075054" cy="307777"/>
          </a:xfrm>
          <a:prstGeom prst="rect">
            <a:avLst/>
          </a:prstGeom>
        </p:spPr>
        <p:txBody>
          <a:bodyPr wrap="square">
            <a:spAutoFit/>
          </a:bodyPr>
          <a:lstStyle/>
          <a:p>
            <a:pPr algn="r"/>
            <a:r>
              <a:rPr lang="es-ES" sz="1200" smtClean="0"/>
              <a:t>¡Basta! + de 100 mujeres contra la violencia de género, REVISTA </a:t>
            </a:r>
            <a:r>
              <a:rPr lang="es-ES" sz="1200" err="1" smtClean="0"/>
              <a:t>NOMADíAS</a:t>
            </a:r>
            <a:r>
              <a:rPr lang="es-ES" sz="1200" smtClean="0"/>
              <a:t> Julio 2012, Número 15, 253-</a:t>
            </a:r>
            <a:r>
              <a:rPr lang="es-ES" sz="1400" smtClean="0"/>
              <a:t>272</a:t>
            </a:r>
            <a:endParaRPr lang="es-ES" sz="1400"/>
          </a:p>
        </p:txBody>
      </p:sp>
      <p:pic>
        <p:nvPicPr>
          <p:cNvPr id="2" name="Imagen 1"/>
          <p:cNvPicPr>
            <a:picLocks noChangeAspect="1"/>
          </p:cNvPicPr>
          <p:nvPr/>
        </p:nvPicPr>
        <p:blipFill>
          <a:blip r:embed="rId2">
            <a:duotone>
              <a:schemeClr val="accent1">
                <a:shade val="45000"/>
                <a:satMod val="135000"/>
              </a:schemeClr>
              <a:prstClr val="white"/>
            </a:duotone>
            <a:alphaModFix amt="35000"/>
            <a:extLst>
              <a:ext uri="{28A0092B-C50C-407E-A947-70E740481C1C}">
                <a14:useLocalDpi xmlns:a14="http://schemas.microsoft.com/office/drawing/2010/main" xmlns="" val="0"/>
              </a:ext>
            </a:extLst>
          </a:blip>
          <a:stretch>
            <a:fillRect/>
          </a:stretch>
        </p:blipFill>
        <p:spPr>
          <a:xfrm>
            <a:off x="-51514" y="0"/>
            <a:ext cx="9285666" cy="2701765"/>
          </a:xfrm>
          <a:prstGeom prst="rect">
            <a:avLst/>
          </a:prstGeom>
        </p:spPr>
      </p:pic>
      <p:pic>
        <p:nvPicPr>
          <p:cNvPr id="7" name="Imagen 6"/>
          <p:cNvPicPr>
            <a:picLocks noChangeAspect="1"/>
          </p:cNvPicPr>
          <p:nvPr/>
        </p:nvPicPr>
        <p:blipFill rotWithShape="1">
          <a:blip r:embed="rId3">
            <a:extLst>
              <a:ext uri="{28A0092B-C50C-407E-A947-70E740481C1C}">
                <a14:useLocalDpi xmlns:a14="http://schemas.microsoft.com/office/drawing/2010/main" xmlns="" val="0"/>
              </a:ext>
            </a:extLst>
          </a:blip>
          <a:srcRect l="13943" t="37541" r="57747" b="41426"/>
          <a:stretch/>
        </p:blipFill>
        <p:spPr>
          <a:xfrm>
            <a:off x="8091094" y="6342069"/>
            <a:ext cx="771238" cy="322308"/>
          </a:xfrm>
          <a:prstGeom prst="rect">
            <a:avLst/>
          </a:prstGeom>
        </p:spPr>
      </p:pic>
    </p:spTree>
    <p:extLst>
      <p:ext uri="{BB962C8B-B14F-4D97-AF65-F5344CB8AC3E}">
        <p14:creationId xmlns:p14="http://schemas.microsoft.com/office/powerpoint/2010/main" xmlns="" val="14587779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Marcador de texto vertical 2"/>
          <p:cNvSpPr txBox="1">
            <a:spLocks/>
          </p:cNvSpPr>
          <p:nvPr/>
        </p:nvSpPr>
        <p:spPr>
          <a:xfrm rot="16200000">
            <a:off x="826704" y="363060"/>
            <a:ext cx="6001554" cy="6408774"/>
          </a:xfrm>
          <a:prstGeom prst="rect">
            <a:avLst/>
          </a:prstGeom>
        </p:spPr>
        <p:txBody>
          <a:bodyPr vert="eaVert"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sz="2400" dirty="0">
                <a:latin typeface="Comic Sans MS" charset="0"/>
                <a:ea typeface="Comic Sans MS" charset="0"/>
                <a:cs typeface="Comic Sans MS" charset="0"/>
              </a:rPr>
              <a:t>En la pantalla del televisor, los golpes suenan en perfecta </a:t>
            </a:r>
            <a:r>
              <a:rPr lang="es-ES_tradnl" sz="2400" dirty="0" smtClean="0">
                <a:latin typeface="Comic Sans MS" charset="0"/>
                <a:ea typeface="Comic Sans MS" charset="0"/>
                <a:cs typeface="Comic Sans MS" charset="0"/>
              </a:rPr>
              <a:t>coreografía </a:t>
            </a:r>
            <a:r>
              <a:rPr lang="es-ES_tradnl" sz="2400" dirty="0">
                <a:latin typeface="Comic Sans MS" charset="0"/>
                <a:ea typeface="Comic Sans MS" charset="0"/>
                <a:cs typeface="Comic Sans MS" charset="0"/>
              </a:rPr>
              <a:t>con los gritos. La </a:t>
            </a:r>
            <a:r>
              <a:rPr lang="es-ES_tradnl" sz="2400" dirty="0" smtClean="0">
                <a:latin typeface="Comic Sans MS" charset="0"/>
                <a:ea typeface="Comic Sans MS" charset="0"/>
                <a:cs typeface="Comic Sans MS" charset="0"/>
              </a:rPr>
              <a:t>heroína </a:t>
            </a:r>
            <a:r>
              <a:rPr lang="es-ES_tradnl" sz="2400" dirty="0">
                <a:latin typeface="Comic Sans MS" charset="0"/>
                <a:ea typeface="Comic Sans MS" charset="0"/>
                <a:cs typeface="Comic Sans MS" charset="0"/>
              </a:rPr>
              <a:t>sangra por la nariz pero su cabello sigue cayendo sobre sus hombros, perfecto. Los moretones parecen combinar con su blusa. La </a:t>
            </a:r>
            <a:r>
              <a:rPr lang="es-ES_tradnl" sz="2400" dirty="0" smtClean="0">
                <a:latin typeface="Comic Sans MS" charset="0"/>
                <a:ea typeface="Comic Sans MS" charset="0"/>
                <a:cs typeface="Comic Sans MS" charset="0"/>
              </a:rPr>
              <a:t>música </a:t>
            </a:r>
            <a:r>
              <a:rPr lang="es-ES_tradnl" sz="2400" dirty="0">
                <a:latin typeface="Comic Sans MS" charset="0"/>
                <a:ea typeface="Comic Sans MS" charset="0"/>
                <a:cs typeface="Comic Sans MS" charset="0"/>
              </a:rPr>
              <a:t>de fondo </a:t>
            </a:r>
            <a:r>
              <a:rPr lang="es-ES_tradnl" sz="2400" dirty="0" smtClean="0">
                <a:latin typeface="Comic Sans MS" charset="0"/>
                <a:ea typeface="Comic Sans MS" charset="0"/>
                <a:cs typeface="Comic Sans MS" charset="0"/>
              </a:rPr>
              <a:t>acompaña </a:t>
            </a:r>
            <a:r>
              <a:rPr lang="es-ES_tradnl" sz="2400" dirty="0">
                <a:latin typeface="Comic Sans MS" charset="0"/>
                <a:ea typeface="Comic Sans MS" charset="0"/>
                <a:cs typeface="Comic Sans MS" charset="0"/>
              </a:rPr>
              <a:t>con </a:t>
            </a:r>
            <a:r>
              <a:rPr lang="es-ES_tradnl" sz="2400" dirty="0" smtClean="0">
                <a:latin typeface="Comic Sans MS" charset="0"/>
                <a:ea typeface="Comic Sans MS" charset="0"/>
                <a:cs typeface="Comic Sans MS" charset="0"/>
              </a:rPr>
              <a:t>precisión </a:t>
            </a:r>
            <a:r>
              <a:rPr lang="es-ES_tradnl" sz="2400" dirty="0">
                <a:latin typeface="Comic Sans MS" charset="0"/>
                <a:ea typeface="Comic Sans MS" charset="0"/>
                <a:cs typeface="Comic Sans MS" charset="0"/>
              </a:rPr>
              <a:t>los impecables movimientos del hombre. </a:t>
            </a:r>
          </a:p>
          <a:p>
            <a:pPr marL="0" indent="0">
              <a:buNone/>
            </a:pPr>
            <a:r>
              <a:rPr lang="es-ES_tradnl" sz="2400" dirty="0">
                <a:latin typeface="Comic Sans MS" charset="0"/>
                <a:ea typeface="Comic Sans MS" charset="0"/>
                <a:cs typeface="Comic Sans MS" charset="0"/>
              </a:rPr>
              <a:t>La </a:t>
            </a:r>
            <a:r>
              <a:rPr lang="es-ES_tradnl" sz="2400" dirty="0" smtClean="0">
                <a:latin typeface="Comic Sans MS" charset="0"/>
                <a:ea typeface="Comic Sans MS" charset="0"/>
                <a:cs typeface="Comic Sans MS" charset="0"/>
              </a:rPr>
              <a:t>niña </a:t>
            </a:r>
            <a:r>
              <a:rPr lang="es-ES_tradnl" sz="2400" dirty="0">
                <a:latin typeface="Comic Sans MS" charset="0"/>
                <a:ea typeface="Comic Sans MS" charset="0"/>
                <a:cs typeface="Comic Sans MS" charset="0"/>
              </a:rPr>
              <a:t>observa hipnotizada, sin poder cambiar de canal. </a:t>
            </a:r>
          </a:p>
          <a:p>
            <a:pPr marL="0" indent="0">
              <a:buNone/>
            </a:pPr>
            <a:r>
              <a:rPr lang="es-ES_tradnl" sz="2400" dirty="0">
                <a:latin typeface="Comic Sans MS" charset="0"/>
                <a:ea typeface="Comic Sans MS" charset="0"/>
                <a:cs typeface="Comic Sans MS" charset="0"/>
              </a:rPr>
              <a:t>Su padre, en la cocina, se sirve un trago, quebrando un par de vasos en el intento. Su madre, en el </a:t>
            </a:r>
            <a:r>
              <a:rPr lang="es-ES_tradnl" sz="2400" dirty="0" smtClean="0">
                <a:latin typeface="Comic Sans MS" charset="0"/>
                <a:ea typeface="Comic Sans MS" charset="0"/>
                <a:cs typeface="Comic Sans MS" charset="0"/>
              </a:rPr>
              <a:t>baño, </a:t>
            </a:r>
            <a:r>
              <a:rPr lang="es-ES_tradnl" sz="2400" dirty="0">
                <a:latin typeface="Comic Sans MS" charset="0"/>
                <a:ea typeface="Comic Sans MS" charset="0"/>
                <a:cs typeface="Comic Sans MS" charset="0"/>
              </a:rPr>
              <a:t>con la puerta entreabierta, emite </a:t>
            </a:r>
            <a:r>
              <a:rPr lang="es-ES_tradnl" sz="2400" dirty="0" smtClean="0">
                <a:latin typeface="Comic Sans MS" charset="0"/>
                <a:ea typeface="Comic Sans MS" charset="0"/>
                <a:cs typeface="Comic Sans MS" charset="0"/>
              </a:rPr>
              <a:t>débiles </a:t>
            </a:r>
            <a:r>
              <a:rPr lang="es-ES_tradnl" sz="2400" dirty="0">
                <a:latin typeface="Comic Sans MS" charset="0"/>
                <a:ea typeface="Comic Sans MS" charset="0"/>
                <a:cs typeface="Comic Sans MS" charset="0"/>
              </a:rPr>
              <a:t>gemidos. </a:t>
            </a:r>
          </a:p>
          <a:p>
            <a:pPr marL="0" indent="0">
              <a:buNone/>
            </a:pPr>
            <a:r>
              <a:rPr lang="es-ES_tradnl" sz="2400" dirty="0">
                <a:latin typeface="Comic Sans MS" charset="0"/>
                <a:ea typeface="Comic Sans MS" charset="0"/>
                <a:cs typeface="Comic Sans MS" charset="0"/>
              </a:rPr>
              <a:t>Tiene el pelo desordenado. Sus moretones no combinan. (Tampoco hay </a:t>
            </a:r>
            <a:r>
              <a:rPr lang="es-ES_tradnl" sz="2400" dirty="0" smtClean="0">
                <a:latin typeface="Comic Sans MS" charset="0"/>
                <a:ea typeface="Comic Sans MS" charset="0"/>
                <a:cs typeface="Comic Sans MS" charset="0"/>
              </a:rPr>
              <a:t>música).</a:t>
            </a:r>
            <a:r>
              <a:rPr lang="es-ES_tradnl" sz="2400" dirty="0">
                <a:latin typeface="Comic Sans MS" charset="0"/>
                <a:ea typeface="Comic Sans MS" charset="0"/>
                <a:cs typeface="Comic Sans MS" charset="0"/>
              </a:rPr>
              <a:t/>
            </a:r>
            <a:br>
              <a:rPr lang="es-ES_tradnl" sz="2400" dirty="0">
                <a:latin typeface="Comic Sans MS" charset="0"/>
                <a:ea typeface="Comic Sans MS" charset="0"/>
                <a:cs typeface="Comic Sans MS" charset="0"/>
              </a:rPr>
            </a:br>
            <a:r>
              <a:rPr lang="es-ES_tradnl" sz="2400" dirty="0">
                <a:latin typeface="Comic Sans MS" charset="0"/>
                <a:ea typeface="Comic Sans MS" charset="0"/>
                <a:cs typeface="Comic Sans MS" charset="0"/>
              </a:rPr>
              <a:t>Fuera de eso, todo es igualito a las </a:t>
            </a:r>
            <a:r>
              <a:rPr lang="es-ES_tradnl" sz="2400" dirty="0" smtClean="0">
                <a:latin typeface="Comic Sans MS" charset="0"/>
                <a:ea typeface="Comic Sans MS" charset="0"/>
                <a:cs typeface="Comic Sans MS" charset="0"/>
              </a:rPr>
              <a:t>películas. </a:t>
            </a:r>
            <a:endParaRPr lang="es-ES_tradnl" sz="2400" dirty="0">
              <a:latin typeface="Comic Sans MS" charset="0"/>
              <a:ea typeface="Comic Sans MS" charset="0"/>
              <a:cs typeface="Comic Sans MS" charset="0"/>
            </a:endParaRPr>
          </a:p>
        </p:txBody>
      </p:sp>
      <p:pic>
        <p:nvPicPr>
          <p:cNvPr id="6" name="Imagen 5"/>
          <p:cNvPicPr>
            <a:picLocks noChangeAspect="1"/>
          </p:cNvPicPr>
          <p:nvPr/>
        </p:nvPicPr>
        <p:blipFill>
          <a:blip r:embed="rId2">
            <a:duotone>
              <a:schemeClr val="accent1">
                <a:shade val="45000"/>
                <a:satMod val="135000"/>
              </a:schemeClr>
              <a:prstClr val="white"/>
            </a:duotone>
            <a:alphaModFix amt="5000"/>
            <a:extLst>
              <a:ext uri="{BEBA8EAE-BF5A-486C-A8C5-ECC9F3942E4B}">
                <a14:imgProps xmlns:a14="http://schemas.microsoft.com/office/drawing/2010/main" xmlns="">
                  <a14:imgLayer r:embed="rId3">
                    <a14:imgEffect>
                      <a14:artisticFilmGrain/>
                    </a14:imgEffect>
                  </a14:imgLayer>
                </a14:imgProps>
              </a:ext>
              <a:ext uri="{28A0092B-C50C-407E-A947-70E740481C1C}">
                <a14:useLocalDpi xmlns:a14="http://schemas.microsoft.com/office/drawing/2010/main" xmlns="" val="0"/>
              </a:ext>
            </a:extLst>
          </a:blip>
          <a:stretch>
            <a:fillRect/>
          </a:stretch>
        </p:blipFill>
        <p:spPr>
          <a:xfrm rot="5400000">
            <a:off x="4893968" y="2704566"/>
            <a:ext cx="6954595" cy="1545463"/>
          </a:xfrm>
          <a:prstGeom prst="rect">
            <a:avLst/>
          </a:prstGeom>
        </p:spPr>
      </p:pic>
    </p:spTree>
    <p:extLst>
      <p:ext uri="{BB962C8B-B14F-4D97-AF65-F5344CB8AC3E}">
        <p14:creationId xmlns:p14="http://schemas.microsoft.com/office/powerpoint/2010/main" xmlns="" val="20072377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ángulo 11"/>
          <p:cNvSpPr/>
          <p:nvPr/>
        </p:nvSpPr>
        <p:spPr>
          <a:xfrm>
            <a:off x="-51515" y="6360117"/>
            <a:ext cx="8075054" cy="307777"/>
          </a:xfrm>
          <a:prstGeom prst="rect">
            <a:avLst/>
          </a:prstGeom>
        </p:spPr>
        <p:txBody>
          <a:bodyPr wrap="square">
            <a:spAutoFit/>
          </a:bodyPr>
          <a:lstStyle/>
          <a:p>
            <a:pPr algn="r"/>
            <a:r>
              <a:rPr lang="es-ES" sz="1200" dirty="0" smtClean="0">
                <a:solidFill>
                  <a:srgbClr val="7A4300"/>
                </a:solidFill>
              </a:rPr>
              <a:t>¡Basta! + de 100 mujeres contra la violencia de género, REVISTA </a:t>
            </a:r>
            <a:r>
              <a:rPr lang="es-ES" sz="1200" dirty="0" err="1" smtClean="0">
                <a:solidFill>
                  <a:srgbClr val="7A4300"/>
                </a:solidFill>
              </a:rPr>
              <a:t>NOMADíAS</a:t>
            </a:r>
            <a:r>
              <a:rPr lang="es-ES" sz="1200" dirty="0" smtClean="0">
                <a:solidFill>
                  <a:srgbClr val="7A4300"/>
                </a:solidFill>
              </a:rPr>
              <a:t> Julio 2012, Número 15, 253-</a:t>
            </a:r>
            <a:r>
              <a:rPr lang="es-ES" sz="1400" dirty="0" smtClean="0">
                <a:solidFill>
                  <a:srgbClr val="7A4300"/>
                </a:solidFill>
              </a:rPr>
              <a:t>272</a:t>
            </a:r>
            <a:endParaRPr lang="es-ES" sz="1400" dirty="0">
              <a:solidFill>
                <a:srgbClr val="7A4300"/>
              </a:solidFill>
            </a:endParaRPr>
          </a:p>
        </p:txBody>
      </p:sp>
      <p:pic>
        <p:nvPicPr>
          <p:cNvPr id="2" name="Imagen 1"/>
          <p:cNvPicPr>
            <a:picLocks noChangeAspect="1"/>
          </p:cNvPicPr>
          <p:nvPr/>
        </p:nvPicPr>
        <p:blipFill>
          <a:blip r:embed="rId2">
            <a:extLst>
              <a:ext uri="{BEBA8EAE-BF5A-486C-A8C5-ECC9F3942E4B}">
                <a14:imgProps xmlns:a14="http://schemas.microsoft.com/office/drawing/2010/main" xmlns="">
                  <a14:imgLayer r:embed="rId3">
                    <a14:imgEffect>
                      <a14:artisticCrisscrossEtching/>
                    </a14:imgEffect>
                  </a14:imgLayer>
                </a14:imgProps>
              </a:ext>
              <a:ext uri="{28A0092B-C50C-407E-A947-70E740481C1C}">
                <a14:useLocalDpi xmlns:a14="http://schemas.microsoft.com/office/drawing/2010/main" xmlns="" val="0"/>
              </a:ext>
            </a:extLst>
          </a:blip>
          <a:stretch>
            <a:fillRect/>
          </a:stretch>
        </p:blipFill>
        <p:spPr>
          <a:xfrm>
            <a:off x="4159876" y="2035064"/>
            <a:ext cx="4984124" cy="3322749"/>
          </a:xfrm>
          <a:prstGeom prst="rect">
            <a:avLst/>
          </a:prstGeom>
          <a:effectLst>
            <a:softEdge rad="127000"/>
          </a:effectLst>
        </p:spPr>
      </p:pic>
      <p:sp>
        <p:nvSpPr>
          <p:cNvPr id="9" name="Título 1"/>
          <p:cNvSpPr>
            <a:spLocks noGrp="1"/>
          </p:cNvSpPr>
          <p:nvPr>
            <p:ph type="title"/>
          </p:nvPr>
        </p:nvSpPr>
        <p:spPr>
          <a:xfrm>
            <a:off x="297707" y="2905696"/>
            <a:ext cx="6695521" cy="2063974"/>
          </a:xfrm>
        </p:spPr>
        <p:txBody>
          <a:bodyPr/>
          <a:lstStyle/>
          <a:p>
            <a:r>
              <a:rPr lang="es-ES" dirty="0" smtClean="0">
                <a:solidFill>
                  <a:srgbClr val="612504"/>
                </a:solidFill>
                <a:latin typeface="Chalkduster" charset="0"/>
                <a:ea typeface="Chalkduster" charset="0"/>
                <a:cs typeface="Chalkduster" charset="0"/>
              </a:rPr>
              <a:t>Error de percepción</a:t>
            </a:r>
            <a:endParaRPr lang="es-ES_tradnl" dirty="0">
              <a:solidFill>
                <a:srgbClr val="612504"/>
              </a:solidFill>
              <a:latin typeface="Chalkduster" charset="0"/>
              <a:ea typeface="Chalkduster" charset="0"/>
              <a:cs typeface="Chalkduster" charset="0"/>
            </a:endParaRPr>
          </a:p>
        </p:txBody>
      </p:sp>
      <p:sp>
        <p:nvSpPr>
          <p:cNvPr id="13" name="Marcador de texto 2"/>
          <p:cNvSpPr>
            <a:spLocks noGrp="1"/>
          </p:cNvSpPr>
          <p:nvPr>
            <p:ph type="body" idx="1"/>
          </p:nvPr>
        </p:nvSpPr>
        <p:spPr>
          <a:xfrm>
            <a:off x="522458" y="5357813"/>
            <a:ext cx="7886700" cy="1500187"/>
          </a:xfrm>
        </p:spPr>
        <p:txBody>
          <a:bodyPr>
            <a:normAutofit/>
          </a:bodyPr>
          <a:lstStyle/>
          <a:p>
            <a:r>
              <a:rPr lang="es-ES_tradnl" sz="3200" dirty="0">
                <a:solidFill>
                  <a:srgbClr val="612504"/>
                </a:solidFill>
              </a:rPr>
              <a:t>Lorena Saavedra</a:t>
            </a:r>
          </a:p>
        </p:txBody>
      </p:sp>
      <p:pic>
        <p:nvPicPr>
          <p:cNvPr id="7" name="Imagen 6"/>
          <p:cNvPicPr>
            <a:picLocks noChangeAspect="1"/>
          </p:cNvPicPr>
          <p:nvPr/>
        </p:nvPicPr>
        <p:blipFill rotWithShape="1">
          <a:blip r:embed="rId4">
            <a:extLst>
              <a:ext uri="{28A0092B-C50C-407E-A947-70E740481C1C}">
                <a14:useLocalDpi xmlns:a14="http://schemas.microsoft.com/office/drawing/2010/main" xmlns="" val="0"/>
              </a:ext>
            </a:extLst>
          </a:blip>
          <a:srcRect l="13943" t="37541" r="57747" b="41426"/>
          <a:stretch/>
        </p:blipFill>
        <p:spPr>
          <a:xfrm>
            <a:off x="8023539" y="6361420"/>
            <a:ext cx="771238" cy="322308"/>
          </a:xfrm>
          <a:prstGeom prst="rect">
            <a:avLst/>
          </a:prstGeom>
        </p:spPr>
      </p:pic>
    </p:spTree>
    <p:extLst>
      <p:ext uri="{BB962C8B-B14F-4D97-AF65-F5344CB8AC3E}">
        <p14:creationId xmlns:p14="http://schemas.microsoft.com/office/powerpoint/2010/main" xmlns="" val="14587779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extLst>
              <a:ext uri="{28A0092B-C50C-407E-A947-70E740481C1C}">
                <a14:useLocalDpi xmlns:a14="http://schemas.microsoft.com/office/drawing/2010/main" xmlns="" val="0"/>
              </a:ext>
            </a:extLst>
          </a:blip>
          <a:srcRect l="5950" t="5240" r="17745"/>
          <a:stretch/>
        </p:blipFill>
        <p:spPr>
          <a:xfrm>
            <a:off x="6954593" y="5177307"/>
            <a:ext cx="2215166" cy="1719330"/>
          </a:xfrm>
          <a:prstGeom prst="rect">
            <a:avLst/>
          </a:prstGeom>
          <a:effectLst>
            <a:softEdge rad="63500"/>
          </a:effectLst>
        </p:spPr>
      </p:pic>
      <p:sp>
        <p:nvSpPr>
          <p:cNvPr id="5" name="Marcador de texto vertical 2"/>
          <p:cNvSpPr txBox="1">
            <a:spLocks/>
          </p:cNvSpPr>
          <p:nvPr/>
        </p:nvSpPr>
        <p:spPr>
          <a:xfrm rot="16200000">
            <a:off x="846018" y="-248689"/>
            <a:ext cx="6001554" cy="7117111"/>
          </a:xfrm>
          <a:prstGeom prst="rect">
            <a:avLst/>
          </a:prstGeom>
        </p:spPr>
        <p:txBody>
          <a:bodyPr vert="eaVert"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S_tradnl" sz="2600" dirty="0" smtClean="0">
                <a:solidFill>
                  <a:schemeClr val="bg1"/>
                </a:solidFill>
                <a:latin typeface="Comic Sans MS" charset="0"/>
                <a:ea typeface="Comic Sans MS" charset="0"/>
                <a:cs typeface="Comic Sans MS" charset="0"/>
              </a:rPr>
              <a:t>La vieja arrastra su cuerpo maltratado hacia la claridad de la ventana y se sienta ante su monumental labor de costura. Enhebra un largo hilo blanco como una cana, forja un nudo sucio, hunde su puntada en el cuero. Hilvana primero, después trabaja meticulosos pespuntes invisibles que van uniendo las orillas. Acabada cada sutura levanta el brazo, y la mano, y entre los ásperos dedos brilla victoriosa su aguja maestra. Con ella vuelve a arremeter una y otra vez, prometiéndose que nadie podrá deshacer su obra. Al insinuarse la tarde ya no queda ningún desgarro que zurcir, ninguna herida abierta en todo su cuerpo. </a:t>
            </a:r>
            <a:endParaRPr lang="es-ES_tradnl" sz="2600" dirty="0">
              <a:solidFill>
                <a:schemeClr val="bg1"/>
              </a:solidFill>
              <a:latin typeface="Comic Sans MS" charset="0"/>
              <a:ea typeface="Comic Sans MS" charset="0"/>
              <a:cs typeface="Comic Sans MS" charset="0"/>
            </a:endParaRPr>
          </a:p>
        </p:txBody>
      </p:sp>
    </p:spTree>
    <p:extLst>
      <p:ext uri="{BB962C8B-B14F-4D97-AF65-F5344CB8AC3E}">
        <p14:creationId xmlns:p14="http://schemas.microsoft.com/office/powerpoint/2010/main" xmlns="" val="5526300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BEBA8EAE-BF5A-486C-A8C5-ECC9F3942E4B}">
                <a14:imgProps xmlns:a14="http://schemas.microsoft.com/office/drawing/2010/main" xmlns="">
                  <a14:imgLayer r:embed="rId3">
                    <a14:imgEffect>
                      <a14:artisticCrisscrossEtching/>
                    </a14:imgEffect>
                  </a14:imgLayer>
                </a14:imgProps>
              </a:ext>
              <a:ext uri="{28A0092B-C50C-407E-A947-70E740481C1C}">
                <a14:useLocalDpi xmlns:a14="http://schemas.microsoft.com/office/drawing/2010/main" xmlns="" val="0"/>
              </a:ext>
            </a:extLst>
          </a:blip>
          <a:stretch>
            <a:fillRect/>
          </a:stretch>
        </p:blipFill>
        <p:spPr>
          <a:xfrm>
            <a:off x="5332432" y="4237149"/>
            <a:ext cx="3644142" cy="2429428"/>
          </a:xfrm>
          <a:prstGeom prst="rect">
            <a:avLst/>
          </a:prstGeom>
          <a:effectLst>
            <a:softEdge rad="317500"/>
          </a:effectLst>
        </p:spPr>
      </p:pic>
      <p:sp>
        <p:nvSpPr>
          <p:cNvPr id="7" name="Marcador de texto vertical 2"/>
          <p:cNvSpPr txBox="1">
            <a:spLocks/>
          </p:cNvSpPr>
          <p:nvPr/>
        </p:nvSpPr>
        <p:spPr>
          <a:xfrm rot="16200000">
            <a:off x="1979361" y="99042"/>
            <a:ext cx="4121247" cy="7065593"/>
          </a:xfrm>
          <a:prstGeom prst="rect">
            <a:avLst/>
          </a:prstGeom>
        </p:spPr>
        <p:txBody>
          <a:bodyPr vert="eaVert"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sz="3600" dirty="0" err="1">
                <a:solidFill>
                  <a:schemeClr val="tx1">
                    <a:lumMod val="65000"/>
                    <a:lumOff val="35000"/>
                  </a:schemeClr>
                </a:solidFill>
                <a:latin typeface="Comic Sans MS" charset="0"/>
                <a:ea typeface="Comic Sans MS" charset="0"/>
                <a:cs typeface="Comic Sans MS" charset="0"/>
              </a:rPr>
              <a:t>Están</a:t>
            </a:r>
            <a:r>
              <a:rPr lang="es-ES_tradnl" sz="3600" dirty="0">
                <a:solidFill>
                  <a:schemeClr val="tx1">
                    <a:lumMod val="65000"/>
                    <a:lumOff val="35000"/>
                  </a:schemeClr>
                </a:solidFill>
                <a:latin typeface="Comic Sans MS" charset="0"/>
                <a:ea typeface="Comic Sans MS" charset="0"/>
                <a:cs typeface="Comic Sans MS" charset="0"/>
              </a:rPr>
              <a:t> totalmente equivocados. </a:t>
            </a:r>
            <a:r>
              <a:rPr lang="es-ES_tradnl" sz="3600" dirty="0" err="1" smtClean="0">
                <a:solidFill>
                  <a:schemeClr val="tx1">
                    <a:lumMod val="65000"/>
                    <a:lumOff val="35000"/>
                  </a:schemeClr>
                </a:solidFill>
                <a:latin typeface="Comic Sans MS" charset="0"/>
                <a:ea typeface="Comic Sans MS" charset="0"/>
                <a:cs typeface="Comic Sans MS" charset="0"/>
              </a:rPr>
              <a:t>Teníamos</a:t>
            </a:r>
            <a:r>
              <a:rPr lang="es-ES_tradnl" sz="3600" dirty="0" smtClean="0">
                <a:solidFill>
                  <a:schemeClr val="tx1">
                    <a:lumMod val="65000"/>
                    <a:lumOff val="35000"/>
                  </a:schemeClr>
                </a:solidFill>
                <a:latin typeface="Comic Sans MS" charset="0"/>
                <a:ea typeface="Comic Sans MS" charset="0"/>
                <a:cs typeface="Comic Sans MS" charset="0"/>
              </a:rPr>
              <a:t> </a:t>
            </a:r>
            <a:r>
              <a:rPr lang="es-ES_tradnl" sz="3600" dirty="0">
                <a:solidFill>
                  <a:schemeClr val="tx1">
                    <a:lumMod val="65000"/>
                    <a:lumOff val="35000"/>
                  </a:schemeClr>
                </a:solidFill>
                <a:latin typeface="Comic Sans MS" charset="0"/>
                <a:ea typeface="Comic Sans MS" charset="0"/>
                <a:cs typeface="Comic Sans MS" charset="0"/>
              </a:rPr>
              <a:t>algo hermoso. La gente es malpensada. Me enamoré de ella, nos </a:t>
            </a:r>
            <a:r>
              <a:rPr lang="es-ES_tradnl" sz="3600" dirty="0" err="1" smtClean="0">
                <a:solidFill>
                  <a:schemeClr val="tx1">
                    <a:lumMod val="65000"/>
                    <a:lumOff val="35000"/>
                  </a:schemeClr>
                </a:solidFill>
                <a:latin typeface="Comic Sans MS" charset="0"/>
                <a:ea typeface="Comic Sans MS" charset="0"/>
                <a:cs typeface="Comic Sans MS" charset="0"/>
              </a:rPr>
              <a:t>ibamos</a:t>
            </a:r>
            <a:r>
              <a:rPr lang="es-ES_tradnl" sz="3600" dirty="0" smtClean="0">
                <a:solidFill>
                  <a:schemeClr val="tx1">
                    <a:lumMod val="65000"/>
                    <a:lumOff val="35000"/>
                  </a:schemeClr>
                </a:solidFill>
                <a:latin typeface="Comic Sans MS" charset="0"/>
                <a:ea typeface="Comic Sans MS" charset="0"/>
                <a:cs typeface="Comic Sans MS" charset="0"/>
              </a:rPr>
              <a:t> </a:t>
            </a:r>
            <a:r>
              <a:rPr lang="es-ES_tradnl" sz="3600" dirty="0">
                <a:solidFill>
                  <a:schemeClr val="tx1">
                    <a:lumMod val="65000"/>
                    <a:lumOff val="35000"/>
                  </a:schemeClr>
                </a:solidFill>
                <a:latin typeface="Comic Sans MS" charset="0"/>
                <a:ea typeface="Comic Sans MS" charset="0"/>
                <a:cs typeface="Comic Sans MS" charset="0"/>
              </a:rPr>
              <a:t>a casar. Si hasta dejé a mi mujer. Y ya casi tiene doce. </a:t>
            </a:r>
          </a:p>
        </p:txBody>
      </p:sp>
    </p:spTree>
    <p:extLst>
      <p:ext uri="{BB962C8B-B14F-4D97-AF65-F5344CB8AC3E}">
        <p14:creationId xmlns:p14="http://schemas.microsoft.com/office/powerpoint/2010/main" xmlns="" val="20072377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lum bright="70000" contrast="-70000"/>
            <a:extLst>
              <a:ext uri="{BEBA8EAE-BF5A-486C-A8C5-ECC9F3942E4B}">
                <a14:imgProps xmlns:a14="http://schemas.microsoft.com/office/drawing/2010/main" xmlns="">
                  <a14:imgLayer r:embed="rId3">
                    <a14:imgEffect>
                      <a14:sharpenSoften amount="100000"/>
                    </a14:imgEffect>
                  </a14:imgLayer>
                </a14:imgProps>
              </a:ext>
              <a:ext uri="{28A0092B-C50C-407E-A947-70E740481C1C}">
                <a14:useLocalDpi xmlns:a14="http://schemas.microsoft.com/office/drawing/2010/main" xmlns="" val="0"/>
              </a:ext>
            </a:extLst>
          </a:blip>
          <a:srcRect r="57243"/>
          <a:stretch/>
        </p:blipFill>
        <p:spPr>
          <a:xfrm>
            <a:off x="6740299" y="91556"/>
            <a:ext cx="2377942" cy="6583101"/>
          </a:xfrm>
          <a:prstGeom prst="rect">
            <a:avLst/>
          </a:prstGeom>
        </p:spPr>
      </p:pic>
      <p:sp>
        <p:nvSpPr>
          <p:cNvPr id="9" name="Título 1"/>
          <p:cNvSpPr>
            <a:spLocks noGrp="1"/>
          </p:cNvSpPr>
          <p:nvPr>
            <p:ph type="title"/>
          </p:nvPr>
        </p:nvSpPr>
        <p:spPr>
          <a:xfrm>
            <a:off x="628650" y="1530175"/>
            <a:ext cx="7886700" cy="2852737"/>
          </a:xfrm>
        </p:spPr>
        <p:txBody>
          <a:bodyPr/>
          <a:lstStyle/>
          <a:p>
            <a:r>
              <a:rPr lang="es-ES" smtClean="0">
                <a:solidFill>
                  <a:srgbClr val="82BC00"/>
                </a:solidFill>
                <a:latin typeface="Ayuthaya" charset="-34"/>
                <a:ea typeface="Ayuthaya" charset="-34"/>
                <a:cs typeface="Ayuthaya" charset="-34"/>
              </a:rPr>
              <a:t>Perdón, perdón</a:t>
            </a:r>
            <a:endParaRPr lang="es-ES_tradnl">
              <a:solidFill>
                <a:srgbClr val="82BC00"/>
              </a:solidFill>
            </a:endParaRPr>
          </a:p>
        </p:txBody>
      </p:sp>
      <p:sp>
        <p:nvSpPr>
          <p:cNvPr id="13" name="Marcador de texto 2"/>
          <p:cNvSpPr>
            <a:spLocks noGrp="1"/>
          </p:cNvSpPr>
          <p:nvPr>
            <p:ph type="body" idx="1"/>
          </p:nvPr>
        </p:nvSpPr>
        <p:spPr>
          <a:xfrm>
            <a:off x="628650" y="4541918"/>
            <a:ext cx="7886700" cy="1500187"/>
          </a:xfrm>
        </p:spPr>
        <p:txBody>
          <a:bodyPr>
            <a:normAutofit/>
          </a:bodyPr>
          <a:lstStyle/>
          <a:p>
            <a:r>
              <a:rPr lang="es-ES_tradnl" sz="3200">
                <a:solidFill>
                  <a:srgbClr val="82BC00"/>
                </a:solidFill>
              </a:rPr>
              <a:t>Elizabeth Torres</a:t>
            </a:r>
          </a:p>
        </p:txBody>
      </p:sp>
      <p:sp>
        <p:nvSpPr>
          <p:cNvPr id="15" name="Rectángulo 14"/>
          <p:cNvSpPr/>
          <p:nvPr/>
        </p:nvSpPr>
        <p:spPr>
          <a:xfrm>
            <a:off x="141663" y="6335663"/>
            <a:ext cx="7276564" cy="307777"/>
          </a:xfrm>
          <a:prstGeom prst="rect">
            <a:avLst/>
          </a:prstGeom>
        </p:spPr>
        <p:txBody>
          <a:bodyPr wrap="square">
            <a:spAutoFit/>
          </a:bodyPr>
          <a:lstStyle/>
          <a:p>
            <a:r>
              <a:rPr lang="es-ES" sz="1200" dirty="0" smtClean="0">
                <a:solidFill>
                  <a:srgbClr val="82BC00"/>
                </a:solidFill>
              </a:rPr>
              <a:t>¡Basta! + de 100 mujeres contra la violencia de género, REVISTA </a:t>
            </a:r>
            <a:r>
              <a:rPr lang="es-ES" sz="1200" dirty="0" err="1" smtClean="0">
                <a:solidFill>
                  <a:srgbClr val="82BC00"/>
                </a:solidFill>
              </a:rPr>
              <a:t>NOMADíAS</a:t>
            </a:r>
            <a:r>
              <a:rPr lang="es-ES" sz="1200" dirty="0" smtClean="0">
                <a:solidFill>
                  <a:srgbClr val="82BC00"/>
                </a:solidFill>
              </a:rPr>
              <a:t> Julio 2012, Número 15, 253-</a:t>
            </a:r>
            <a:r>
              <a:rPr lang="es-ES" sz="1400" dirty="0" smtClean="0">
                <a:solidFill>
                  <a:srgbClr val="82BC00"/>
                </a:solidFill>
              </a:rPr>
              <a:t>272</a:t>
            </a:r>
            <a:endParaRPr lang="es-ES" sz="1400" dirty="0">
              <a:solidFill>
                <a:srgbClr val="82BC00"/>
              </a:solidFill>
            </a:endParaRPr>
          </a:p>
        </p:txBody>
      </p:sp>
      <p:pic>
        <p:nvPicPr>
          <p:cNvPr id="7" name="Imagen 6"/>
          <p:cNvPicPr>
            <a:picLocks noChangeAspect="1"/>
          </p:cNvPicPr>
          <p:nvPr/>
        </p:nvPicPr>
        <p:blipFill rotWithShape="1">
          <a:blip r:embed="rId4">
            <a:extLst>
              <a:ext uri="{28A0092B-C50C-407E-A947-70E740481C1C}">
                <a14:useLocalDpi xmlns:a14="http://schemas.microsoft.com/office/drawing/2010/main" xmlns="" val="0"/>
              </a:ext>
            </a:extLst>
          </a:blip>
          <a:srcRect l="13943" t="37541" r="57747" b="41426"/>
          <a:stretch/>
        </p:blipFill>
        <p:spPr>
          <a:xfrm>
            <a:off x="7083379" y="6284146"/>
            <a:ext cx="771238" cy="322308"/>
          </a:xfrm>
          <a:prstGeom prst="rect">
            <a:avLst/>
          </a:prstGeom>
        </p:spPr>
      </p:pic>
    </p:spTree>
    <p:extLst>
      <p:ext uri="{BB962C8B-B14F-4D97-AF65-F5344CB8AC3E}">
        <p14:creationId xmlns:p14="http://schemas.microsoft.com/office/powerpoint/2010/main" xmlns="" val="14587779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vertical 2"/>
          <p:cNvSpPr txBox="1">
            <a:spLocks/>
          </p:cNvSpPr>
          <p:nvPr/>
        </p:nvSpPr>
        <p:spPr>
          <a:xfrm rot="16200000">
            <a:off x="1084279" y="363060"/>
            <a:ext cx="5589430" cy="6743623"/>
          </a:xfrm>
          <a:prstGeom prst="rect">
            <a:avLst/>
          </a:prstGeom>
        </p:spPr>
        <p:txBody>
          <a:bodyPr vert="eaVert"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S_tradnl" sz="2400" dirty="0">
                <a:latin typeface="Comic Sans MS" charset="0"/>
                <a:ea typeface="Comic Sans MS" charset="0"/>
                <a:cs typeface="Comic Sans MS" charset="0"/>
              </a:rPr>
              <a:t>Era un hombre muy dulce... cuando no </a:t>
            </a:r>
            <a:r>
              <a:rPr lang="es-ES_tradnl" sz="2400" dirty="0" smtClean="0">
                <a:latin typeface="Comic Sans MS" charset="0"/>
                <a:ea typeface="Comic Sans MS" charset="0"/>
                <a:cs typeface="Comic Sans MS" charset="0"/>
              </a:rPr>
              <a:t>consumía </a:t>
            </a:r>
            <a:r>
              <a:rPr lang="es-ES_tradnl" sz="2400" dirty="0">
                <a:latin typeface="Comic Sans MS" charset="0"/>
                <a:ea typeface="Comic Sans MS" charset="0"/>
                <a:cs typeface="Comic Sans MS" charset="0"/>
              </a:rPr>
              <a:t>eso. Siempre </a:t>
            </a:r>
            <a:r>
              <a:rPr lang="es-ES_tradnl" sz="2400" dirty="0" smtClean="0">
                <a:latin typeface="Comic Sans MS" charset="0"/>
                <a:ea typeface="Comic Sans MS" charset="0"/>
                <a:cs typeface="Comic Sans MS" charset="0"/>
              </a:rPr>
              <a:t>cariñoso </a:t>
            </a:r>
            <a:r>
              <a:rPr lang="es-ES_tradnl" sz="2400" dirty="0">
                <a:latin typeface="Comic Sans MS" charset="0"/>
                <a:ea typeface="Comic Sans MS" charset="0"/>
                <a:cs typeface="Comic Sans MS" charset="0"/>
              </a:rPr>
              <a:t>y gentil, pero si se drogaba, </a:t>
            </a:r>
            <a:r>
              <a:rPr lang="es-ES_tradnl" sz="2400" dirty="0" smtClean="0">
                <a:latin typeface="Comic Sans MS" charset="0"/>
                <a:ea typeface="Comic Sans MS" charset="0"/>
                <a:cs typeface="Comic Sans MS" charset="0"/>
              </a:rPr>
              <a:t>enloquecía. </a:t>
            </a:r>
            <a:r>
              <a:rPr lang="es-ES_tradnl" sz="2400" dirty="0">
                <a:latin typeface="Comic Sans MS" charset="0"/>
                <a:ea typeface="Comic Sans MS" charset="0"/>
                <a:cs typeface="Comic Sans MS" charset="0"/>
              </a:rPr>
              <a:t>Me obligaba. </a:t>
            </a:r>
            <a:r>
              <a:rPr lang="es-ES_tradnl" sz="2400" dirty="0" smtClean="0">
                <a:latin typeface="Comic Sans MS" charset="0"/>
                <a:ea typeface="Comic Sans MS" charset="0"/>
                <a:cs typeface="Comic Sans MS" charset="0"/>
              </a:rPr>
              <a:t>Cuando empezó́ </a:t>
            </a:r>
            <a:r>
              <a:rPr lang="es-ES_tradnl" sz="2400" dirty="0">
                <a:latin typeface="Comic Sans MS" charset="0"/>
                <a:ea typeface="Comic Sans MS" charset="0"/>
                <a:cs typeface="Comic Sans MS" charset="0"/>
              </a:rPr>
              <a:t>con los golpes no protesté: era necesario para </a:t>
            </a:r>
            <a:r>
              <a:rPr lang="es-ES_tradnl" sz="2400" dirty="0" smtClean="0">
                <a:latin typeface="Comic Sans MS" charset="0"/>
                <a:ea typeface="Comic Sans MS" charset="0"/>
                <a:cs typeface="Comic Sans MS" charset="0"/>
              </a:rPr>
              <a:t>el. </a:t>
            </a:r>
            <a:r>
              <a:rPr lang="es-ES_tradnl" sz="2400" dirty="0">
                <a:latin typeface="Comic Sans MS" charset="0"/>
                <a:ea typeface="Comic Sans MS" charset="0"/>
                <a:cs typeface="Comic Sans MS" charset="0"/>
              </a:rPr>
              <a:t>Perra, me gritaba. Era un juego violento. </a:t>
            </a:r>
            <a:r>
              <a:rPr lang="es-ES_tradnl" sz="2400" dirty="0" smtClean="0">
                <a:latin typeface="Comic Sans MS" charset="0"/>
                <a:ea typeface="Comic Sans MS" charset="0"/>
                <a:cs typeface="Comic Sans MS" charset="0"/>
              </a:rPr>
              <a:t>Solo </a:t>
            </a:r>
            <a:r>
              <a:rPr lang="es-ES_tradnl" sz="2400" dirty="0">
                <a:latin typeface="Comic Sans MS" charset="0"/>
                <a:ea typeface="Comic Sans MS" charset="0"/>
                <a:cs typeface="Comic Sans MS" charset="0"/>
              </a:rPr>
              <a:t>un juego. Nunca me quejé. Sudor, bramidos, el rostro </a:t>
            </a:r>
            <a:r>
              <a:rPr lang="es-ES_tradnl" sz="2400" dirty="0" smtClean="0">
                <a:latin typeface="Comic Sans MS" charset="0"/>
                <a:ea typeface="Comic Sans MS" charset="0"/>
                <a:cs typeface="Comic Sans MS" charset="0"/>
              </a:rPr>
              <a:t>desfigurado</a:t>
            </a:r>
            <a:r>
              <a:rPr lang="es-ES_tradnl" sz="2400" dirty="0">
                <a:latin typeface="Comic Sans MS" charset="0"/>
                <a:ea typeface="Comic Sans MS" charset="0"/>
                <a:cs typeface="Comic Sans MS" charset="0"/>
              </a:rPr>
              <a:t>. Sus insultos, mis silencios. Alguna vez le susurré entre </a:t>
            </a:r>
            <a:r>
              <a:rPr lang="es-ES_tradnl" sz="2400" dirty="0" smtClean="0">
                <a:latin typeface="Comic Sans MS" charset="0"/>
                <a:ea typeface="Comic Sans MS" charset="0"/>
                <a:cs typeface="Comic Sans MS" charset="0"/>
              </a:rPr>
              <a:t>lágrimas </a:t>
            </a:r>
            <a:r>
              <a:rPr lang="es-ES_tradnl" sz="2400" dirty="0">
                <a:latin typeface="Comic Sans MS" charset="0"/>
                <a:ea typeface="Comic Sans MS" charset="0"/>
                <a:cs typeface="Comic Sans MS" charset="0"/>
              </a:rPr>
              <a:t>que no me </a:t>
            </a:r>
            <a:r>
              <a:rPr lang="es-ES_tradnl" sz="2400" dirty="0" smtClean="0">
                <a:latin typeface="Comic Sans MS" charset="0"/>
                <a:ea typeface="Comic Sans MS" charset="0"/>
                <a:cs typeface="Comic Sans MS" charset="0"/>
              </a:rPr>
              <a:t>dañara, </a:t>
            </a:r>
            <a:r>
              <a:rPr lang="es-ES_tradnl" sz="2400" dirty="0">
                <a:latin typeface="Comic Sans MS" charset="0"/>
                <a:ea typeface="Comic Sans MS" charset="0"/>
                <a:cs typeface="Comic Sans MS" charset="0"/>
              </a:rPr>
              <a:t>pero no me escuchó. Ayer dije basta. No </a:t>
            </a:r>
            <a:r>
              <a:rPr lang="es-ES_tradnl" sz="2400" dirty="0" smtClean="0">
                <a:latin typeface="Comic Sans MS" charset="0"/>
                <a:ea typeface="Comic Sans MS" charset="0"/>
                <a:cs typeface="Comic Sans MS" charset="0"/>
              </a:rPr>
              <a:t>más. </a:t>
            </a:r>
            <a:r>
              <a:rPr lang="es-ES_tradnl" sz="2400" dirty="0">
                <a:latin typeface="Comic Sans MS" charset="0"/>
                <a:ea typeface="Comic Sans MS" charset="0"/>
                <a:cs typeface="Comic Sans MS" charset="0"/>
              </a:rPr>
              <a:t>Fue </a:t>
            </a:r>
            <a:r>
              <a:rPr lang="es-ES_tradnl" sz="2400" dirty="0" smtClean="0">
                <a:latin typeface="Comic Sans MS" charset="0"/>
                <a:ea typeface="Comic Sans MS" charset="0"/>
                <a:cs typeface="Comic Sans MS" charset="0"/>
              </a:rPr>
              <a:t>fácil </a:t>
            </a:r>
            <a:r>
              <a:rPr lang="es-ES_tradnl" sz="2400" dirty="0">
                <a:latin typeface="Comic Sans MS" charset="0"/>
                <a:ea typeface="Comic Sans MS" charset="0"/>
                <a:cs typeface="Comic Sans MS" charset="0"/>
              </a:rPr>
              <a:t>enterrar el cuchillo en sus carnes blandas. Una, dos, no sé </a:t>
            </a:r>
            <a:r>
              <a:rPr lang="es-ES_tradnl" sz="2400" dirty="0" smtClean="0">
                <a:latin typeface="Comic Sans MS" charset="0"/>
                <a:ea typeface="Comic Sans MS" charset="0"/>
                <a:cs typeface="Comic Sans MS" charset="0"/>
              </a:rPr>
              <a:t>cuántas </a:t>
            </a:r>
            <a:r>
              <a:rPr lang="es-ES_tradnl" sz="2400" dirty="0">
                <a:latin typeface="Comic Sans MS" charset="0"/>
                <a:ea typeface="Comic Sans MS" charset="0"/>
                <a:cs typeface="Comic Sans MS" charset="0"/>
              </a:rPr>
              <a:t>veces. ¿Treinta, me dice? No sé. Tampoco sé qué voy a hacer ahora sin </a:t>
            </a:r>
            <a:r>
              <a:rPr lang="es-ES_tradnl" sz="2400" dirty="0" smtClean="0">
                <a:latin typeface="Comic Sans MS" charset="0"/>
                <a:ea typeface="Comic Sans MS" charset="0"/>
                <a:cs typeface="Comic Sans MS" charset="0"/>
              </a:rPr>
              <a:t>él. </a:t>
            </a:r>
            <a:r>
              <a:rPr lang="es-ES_tradnl" sz="2400" dirty="0">
                <a:latin typeface="Comic Sans MS" charset="0"/>
                <a:ea typeface="Comic Sans MS" charset="0"/>
                <a:cs typeface="Comic Sans MS" charset="0"/>
              </a:rPr>
              <a:t>¿Me </a:t>
            </a:r>
            <a:r>
              <a:rPr lang="es-ES_tradnl" sz="2400" dirty="0" smtClean="0">
                <a:latin typeface="Comic Sans MS" charset="0"/>
                <a:ea typeface="Comic Sans MS" charset="0"/>
                <a:cs typeface="Comic Sans MS" charset="0"/>
              </a:rPr>
              <a:t>perdonaría? </a:t>
            </a:r>
            <a:r>
              <a:rPr lang="es-ES_tradnl" sz="2400" dirty="0">
                <a:latin typeface="Comic Sans MS" charset="0"/>
                <a:ea typeface="Comic Sans MS" charset="0"/>
                <a:cs typeface="Comic Sans MS" charset="0"/>
              </a:rPr>
              <a:t>¿Usted cree que </a:t>
            </a:r>
            <a:r>
              <a:rPr lang="es-ES_tradnl" sz="2400" dirty="0" smtClean="0">
                <a:latin typeface="Comic Sans MS" charset="0"/>
                <a:ea typeface="Comic Sans MS" charset="0"/>
                <a:cs typeface="Comic Sans MS" charset="0"/>
              </a:rPr>
              <a:t>él </a:t>
            </a:r>
            <a:r>
              <a:rPr lang="es-ES_tradnl" sz="2400" dirty="0">
                <a:latin typeface="Comic Sans MS" charset="0"/>
                <a:ea typeface="Comic Sans MS" charset="0"/>
                <a:cs typeface="Comic Sans MS" charset="0"/>
              </a:rPr>
              <a:t>me </a:t>
            </a:r>
            <a:r>
              <a:rPr lang="es-ES_tradnl" sz="2400" dirty="0" smtClean="0">
                <a:latin typeface="Comic Sans MS" charset="0"/>
                <a:ea typeface="Comic Sans MS" charset="0"/>
                <a:cs typeface="Comic Sans MS" charset="0"/>
              </a:rPr>
              <a:t>habrá́ </a:t>
            </a:r>
            <a:r>
              <a:rPr lang="es-ES_tradnl" sz="2400" dirty="0">
                <a:latin typeface="Comic Sans MS" charset="0"/>
                <a:ea typeface="Comic Sans MS" charset="0"/>
                <a:cs typeface="Comic Sans MS" charset="0"/>
              </a:rPr>
              <a:t>perdonado? </a:t>
            </a:r>
          </a:p>
        </p:txBody>
      </p:sp>
      <p:pic>
        <p:nvPicPr>
          <p:cNvPr id="6" name="Imagen 5"/>
          <p:cNvPicPr>
            <a:picLocks noChangeAspect="1"/>
          </p:cNvPicPr>
          <p:nvPr/>
        </p:nvPicPr>
        <p:blipFill rotWithShape="1">
          <a:blip r:embed="rId2">
            <a:lum bright="70000" contrast="-70000"/>
            <a:extLst>
              <a:ext uri="{BEBA8EAE-BF5A-486C-A8C5-ECC9F3942E4B}">
                <a14:imgProps xmlns:a14="http://schemas.microsoft.com/office/drawing/2010/main" xmlns="">
                  <a14:imgLayer r:embed="rId3">
                    <a14:imgEffect>
                      <a14:sharpenSoften amount="100000"/>
                    </a14:imgEffect>
                  </a14:imgLayer>
                </a14:imgProps>
              </a:ext>
              <a:ext uri="{28A0092B-C50C-407E-A947-70E740481C1C}">
                <a14:useLocalDpi xmlns:a14="http://schemas.microsoft.com/office/drawing/2010/main" xmlns="" val="0"/>
              </a:ext>
            </a:extLst>
          </a:blip>
          <a:srcRect r="57243"/>
          <a:stretch/>
        </p:blipFill>
        <p:spPr>
          <a:xfrm>
            <a:off x="7907466" y="3309870"/>
            <a:ext cx="1210773" cy="3351907"/>
          </a:xfrm>
          <a:prstGeom prst="rect">
            <a:avLst/>
          </a:prstGeom>
        </p:spPr>
      </p:pic>
    </p:spTree>
    <p:extLst>
      <p:ext uri="{BB962C8B-B14F-4D97-AF65-F5344CB8AC3E}">
        <p14:creationId xmlns:p14="http://schemas.microsoft.com/office/powerpoint/2010/main" xmlns="" val="20072377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12" name="Rectángulo 11"/>
          <p:cNvSpPr/>
          <p:nvPr/>
        </p:nvSpPr>
        <p:spPr>
          <a:xfrm>
            <a:off x="-51515" y="6360117"/>
            <a:ext cx="8075054" cy="307777"/>
          </a:xfrm>
          <a:prstGeom prst="rect">
            <a:avLst/>
          </a:prstGeom>
        </p:spPr>
        <p:txBody>
          <a:bodyPr wrap="square">
            <a:spAutoFit/>
          </a:bodyPr>
          <a:lstStyle/>
          <a:p>
            <a:pPr algn="r"/>
            <a:r>
              <a:rPr lang="es-ES" sz="1200" smtClean="0"/>
              <a:t>¡Basta! + de 100 mujeres contra la violencia de género, REVISTA </a:t>
            </a:r>
            <a:r>
              <a:rPr lang="es-ES" sz="1200" err="1" smtClean="0"/>
              <a:t>NOMADíAS</a:t>
            </a:r>
            <a:r>
              <a:rPr lang="es-ES" sz="1200" smtClean="0"/>
              <a:t> Julio 2012, Número 15, 253-</a:t>
            </a:r>
            <a:r>
              <a:rPr lang="es-ES" sz="1400" smtClean="0"/>
              <a:t>272</a:t>
            </a:r>
            <a:endParaRPr lang="es-ES" sz="1400"/>
          </a:p>
        </p:txBody>
      </p:sp>
      <p:pic>
        <p:nvPicPr>
          <p:cNvPr id="2" name="Imagen 1"/>
          <p:cNvPicPr>
            <a:picLocks noChangeAspect="1"/>
          </p:cNvPicPr>
          <p:nvPr/>
        </p:nvPicPr>
        <p:blipFill rotWithShape="1">
          <a:blip r:embed="rId2">
            <a:alphaModFix amt="70000"/>
            <a:extLst>
              <a:ext uri="{BEBA8EAE-BF5A-486C-A8C5-ECC9F3942E4B}">
                <a14:imgProps xmlns:a14="http://schemas.microsoft.com/office/drawing/2010/main" xmlns="">
                  <a14:imgLayer r:embed="rId3">
                    <a14:imgEffect>
                      <a14:artisticPencilSketch/>
                    </a14:imgEffect>
                  </a14:imgLayer>
                </a14:imgProps>
              </a:ext>
              <a:ext uri="{28A0092B-C50C-407E-A947-70E740481C1C}">
                <a14:useLocalDpi xmlns:a14="http://schemas.microsoft.com/office/drawing/2010/main" xmlns="" val="0"/>
              </a:ext>
            </a:extLst>
          </a:blip>
          <a:srcRect l="17044" t="1" r="8376" b="270"/>
          <a:stretch/>
        </p:blipFill>
        <p:spPr>
          <a:xfrm>
            <a:off x="4817120" y="2639430"/>
            <a:ext cx="3412480" cy="3426519"/>
          </a:xfrm>
          <a:prstGeom prst="rect">
            <a:avLst/>
          </a:prstGeom>
          <a:solidFill>
            <a:schemeClr val="tx1">
              <a:lumMod val="85000"/>
              <a:lumOff val="15000"/>
            </a:schemeClr>
          </a:solidFill>
          <a:effectLst>
            <a:softEdge rad="127000"/>
          </a:effectLst>
        </p:spPr>
      </p:pic>
      <p:sp>
        <p:nvSpPr>
          <p:cNvPr id="9" name="Título 1"/>
          <p:cNvSpPr>
            <a:spLocks noGrp="1"/>
          </p:cNvSpPr>
          <p:nvPr>
            <p:ph type="title"/>
          </p:nvPr>
        </p:nvSpPr>
        <p:spPr>
          <a:xfrm>
            <a:off x="628650" y="841618"/>
            <a:ext cx="7886700" cy="2852737"/>
          </a:xfrm>
        </p:spPr>
        <p:txBody>
          <a:bodyPr/>
          <a:lstStyle/>
          <a:p>
            <a:r>
              <a:rPr lang="es-ES" dirty="0" smtClean="0">
                <a:latin typeface="Herculanum" charset="0"/>
                <a:ea typeface="Herculanum" charset="0"/>
                <a:cs typeface="Herculanum" charset="0"/>
              </a:rPr>
              <a:t>Antígona de los objetos</a:t>
            </a:r>
            <a:endParaRPr lang="es-ES_tradnl" dirty="0">
              <a:latin typeface="Herculanum" charset="0"/>
              <a:ea typeface="Herculanum" charset="0"/>
              <a:cs typeface="Herculanum" charset="0"/>
            </a:endParaRPr>
          </a:p>
        </p:txBody>
      </p:sp>
      <p:sp>
        <p:nvSpPr>
          <p:cNvPr id="13" name="Marcador de texto 2"/>
          <p:cNvSpPr>
            <a:spLocks noGrp="1"/>
          </p:cNvSpPr>
          <p:nvPr>
            <p:ph type="body" idx="1"/>
          </p:nvPr>
        </p:nvSpPr>
        <p:spPr>
          <a:xfrm>
            <a:off x="628650" y="3695713"/>
            <a:ext cx="7886700" cy="1500187"/>
          </a:xfrm>
        </p:spPr>
        <p:txBody>
          <a:bodyPr>
            <a:normAutofit/>
          </a:bodyPr>
          <a:lstStyle/>
          <a:p>
            <a:r>
              <a:rPr lang="es-ES_tradnl" sz="3200" dirty="0" err="1">
                <a:latin typeface="Herculanum" charset="0"/>
                <a:ea typeface="Herculanum" charset="0"/>
                <a:cs typeface="Herculanum" charset="0"/>
              </a:rPr>
              <a:t>Yosa</a:t>
            </a:r>
            <a:r>
              <a:rPr lang="es-ES_tradnl" sz="3200" dirty="0">
                <a:latin typeface="Herculanum" charset="0"/>
                <a:ea typeface="Herculanum" charset="0"/>
                <a:cs typeface="Herculanum" charset="0"/>
              </a:rPr>
              <a:t> Vidal</a:t>
            </a:r>
          </a:p>
        </p:txBody>
      </p:sp>
      <p:pic>
        <p:nvPicPr>
          <p:cNvPr id="7" name="Imagen 6"/>
          <p:cNvPicPr>
            <a:picLocks noChangeAspect="1"/>
          </p:cNvPicPr>
          <p:nvPr/>
        </p:nvPicPr>
        <p:blipFill rotWithShape="1">
          <a:blip r:embed="rId4">
            <a:duotone>
              <a:prstClr val="black"/>
              <a:schemeClr val="bg1">
                <a:lumMod val="65000"/>
                <a:tint val="45000"/>
                <a:satMod val="400000"/>
              </a:schemeClr>
            </a:duotone>
            <a:extLst>
              <a:ext uri="{28A0092B-C50C-407E-A947-70E740481C1C}">
                <a14:useLocalDpi xmlns:a14="http://schemas.microsoft.com/office/drawing/2010/main" xmlns="" val="0"/>
              </a:ext>
            </a:extLst>
          </a:blip>
          <a:srcRect l="13943" t="37541" r="57747" b="41426"/>
          <a:stretch/>
        </p:blipFill>
        <p:spPr>
          <a:xfrm>
            <a:off x="8023539" y="6361420"/>
            <a:ext cx="771238" cy="322308"/>
          </a:xfrm>
          <a:prstGeom prst="rect">
            <a:avLst/>
          </a:prstGeom>
        </p:spPr>
      </p:pic>
    </p:spTree>
    <p:extLst>
      <p:ext uri="{BB962C8B-B14F-4D97-AF65-F5344CB8AC3E}">
        <p14:creationId xmlns:p14="http://schemas.microsoft.com/office/powerpoint/2010/main" xmlns="" val="8233788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alphaModFix amt="70000"/>
            <a:extLst>
              <a:ext uri="{BEBA8EAE-BF5A-486C-A8C5-ECC9F3942E4B}">
                <a14:imgProps xmlns:a14="http://schemas.microsoft.com/office/drawing/2010/main" xmlns="">
                  <a14:imgLayer r:embed="rId3">
                    <a14:imgEffect>
                      <a14:artisticPencilSketch/>
                    </a14:imgEffect>
                  </a14:imgLayer>
                </a14:imgProps>
              </a:ext>
              <a:ext uri="{28A0092B-C50C-407E-A947-70E740481C1C}">
                <a14:useLocalDpi xmlns:a14="http://schemas.microsoft.com/office/drawing/2010/main" xmlns="" val="0"/>
              </a:ext>
            </a:extLst>
          </a:blip>
          <a:srcRect l="17044" t="1" r="8376" b="270"/>
          <a:stretch/>
        </p:blipFill>
        <p:spPr>
          <a:xfrm>
            <a:off x="6181858" y="3883673"/>
            <a:ext cx="2962141" cy="2974327"/>
          </a:xfrm>
          <a:prstGeom prst="rect">
            <a:avLst/>
          </a:prstGeom>
          <a:solidFill>
            <a:schemeClr val="tx1">
              <a:lumMod val="85000"/>
              <a:lumOff val="15000"/>
            </a:schemeClr>
          </a:solidFill>
          <a:effectLst>
            <a:softEdge rad="317500"/>
          </a:effectLst>
        </p:spPr>
      </p:pic>
      <p:sp>
        <p:nvSpPr>
          <p:cNvPr id="7" name="Marcador de texto vertical 2"/>
          <p:cNvSpPr txBox="1">
            <a:spLocks/>
          </p:cNvSpPr>
          <p:nvPr/>
        </p:nvSpPr>
        <p:spPr>
          <a:xfrm rot="16200000">
            <a:off x="871777" y="-325959"/>
            <a:ext cx="5383374" cy="6318617"/>
          </a:xfrm>
          <a:prstGeom prst="rect">
            <a:avLst/>
          </a:prstGeom>
        </p:spPr>
        <p:txBody>
          <a:bodyPr vert="eaVert"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S_tradnl" sz="2400" dirty="0">
                <a:solidFill>
                  <a:schemeClr val="tx1">
                    <a:lumMod val="50000"/>
                    <a:lumOff val="50000"/>
                  </a:schemeClr>
                </a:solidFill>
                <a:latin typeface="Comic Sans MS" charset="0"/>
                <a:ea typeface="Comic Sans MS" charset="0"/>
                <a:cs typeface="Comic Sans MS" charset="0"/>
              </a:rPr>
              <a:t>El cuerpo del plato se separó en muchos pedazos irregulares, y cada uno tomó la forma que el impacto le asignó. La nueva y múltiple individualidad de sus partes maldijo el accidente, pues su identidad </a:t>
            </a:r>
            <a:r>
              <a:rPr lang="es-ES_tradnl" sz="2400" dirty="0" smtClean="0">
                <a:solidFill>
                  <a:schemeClr val="tx1">
                    <a:lumMod val="50000"/>
                    <a:lumOff val="50000"/>
                  </a:schemeClr>
                </a:solidFill>
                <a:latin typeface="Comic Sans MS" charset="0"/>
                <a:ea typeface="Comic Sans MS" charset="0"/>
                <a:cs typeface="Comic Sans MS" charset="0"/>
              </a:rPr>
              <a:t>moría </a:t>
            </a:r>
            <a:r>
              <a:rPr lang="es-ES_tradnl" sz="2400" dirty="0">
                <a:solidFill>
                  <a:schemeClr val="tx1">
                    <a:lumMod val="50000"/>
                    <a:lumOff val="50000"/>
                  </a:schemeClr>
                </a:solidFill>
                <a:latin typeface="Comic Sans MS" charset="0"/>
                <a:ea typeface="Comic Sans MS" charset="0"/>
                <a:cs typeface="Comic Sans MS" charset="0"/>
              </a:rPr>
              <a:t>a la vez que pasaban a formar parte la inmensa cantidad de desperdicio. De pronto, una mano levantó el pedazo </a:t>
            </a:r>
            <a:r>
              <a:rPr lang="es-ES_tradnl" sz="2400" dirty="0" smtClean="0">
                <a:solidFill>
                  <a:schemeClr val="tx1">
                    <a:lumMod val="50000"/>
                    <a:lumOff val="50000"/>
                  </a:schemeClr>
                </a:solidFill>
                <a:latin typeface="Comic Sans MS" charset="0"/>
                <a:ea typeface="Comic Sans MS" charset="0"/>
                <a:cs typeface="Comic Sans MS" charset="0"/>
              </a:rPr>
              <a:t>más </a:t>
            </a:r>
            <a:r>
              <a:rPr lang="es-ES_tradnl" sz="2400" dirty="0">
                <a:solidFill>
                  <a:schemeClr val="tx1">
                    <a:lumMod val="50000"/>
                    <a:lumOff val="50000"/>
                  </a:schemeClr>
                </a:solidFill>
                <a:latin typeface="Comic Sans MS" charset="0"/>
                <a:ea typeface="Comic Sans MS" charset="0"/>
                <a:cs typeface="Comic Sans MS" charset="0"/>
              </a:rPr>
              <a:t>grande y lo incrustó en el ojo de quien antes lo lavara. Al principio cada parte que quedaba en el suelo lamentaba tan triste destino, pero </a:t>
            </a:r>
            <a:r>
              <a:rPr lang="es-ES_tradnl" sz="2400" dirty="0" smtClean="0">
                <a:solidFill>
                  <a:schemeClr val="tx1">
                    <a:lumMod val="50000"/>
                    <a:lumOff val="50000"/>
                  </a:schemeClr>
                </a:solidFill>
                <a:latin typeface="Comic Sans MS" charset="0"/>
                <a:ea typeface="Comic Sans MS" charset="0"/>
                <a:cs typeface="Comic Sans MS" charset="0"/>
              </a:rPr>
              <a:t>más </a:t>
            </a:r>
            <a:r>
              <a:rPr lang="es-ES_tradnl" sz="2400" dirty="0">
                <a:solidFill>
                  <a:schemeClr val="tx1">
                    <a:lumMod val="50000"/>
                    <a:lumOff val="50000"/>
                  </a:schemeClr>
                </a:solidFill>
                <a:latin typeface="Comic Sans MS" charset="0"/>
                <a:ea typeface="Comic Sans MS" charset="0"/>
                <a:cs typeface="Comic Sans MS" charset="0"/>
              </a:rPr>
              <a:t>tarde lo </a:t>
            </a:r>
            <a:r>
              <a:rPr lang="es-ES_tradnl" sz="2400" dirty="0" smtClean="0">
                <a:solidFill>
                  <a:schemeClr val="tx1">
                    <a:lumMod val="50000"/>
                    <a:lumOff val="50000"/>
                  </a:schemeClr>
                </a:solidFill>
                <a:latin typeface="Comic Sans MS" charset="0"/>
                <a:ea typeface="Comic Sans MS" charset="0"/>
                <a:cs typeface="Comic Sans MS" charset="0"/>
              </a:rPr>
              <a:t>envidiarían: él sería </a:t>
            </a:r>
            <a:r>
              <a:rPr lang="es-ES_tradnl" sz="2400" dirty="0">
                <a:solidFill>
                  <a:schemeClr val="tx1">
                    <a:lumMod val="50000"/>
                    <a:lumOff val="50000"/>
                  </a:schemeClr>
                </a:solidFill>
                <a:latin typeface="Comic Sans MS" charset="0"/>
                <a:ea typeface="Comic Sans MS" charset="0"/>
                <a:cs typeface="Comic Sans MS" charset="0"/>
              </a:rPr>
              <a:t>el </a:t>
            </a:r>
            <a:r>
              <a:rPr lang="es-ES_tradnl" sz="2400" dirty="0" smtClean="0">
                <a:solidFill>
                  <a:schemeClr val="tx1">
                    <a:lumMod val="50000"/>
                    <a:lumOff val="50000"/>
                  </a:schemeClr>
                </a:solidFill>
                <a:latin typeface="Comic Sans MS" charset="0"/>
                <a:ea typeface="Comic Sans MS" charset="0"/>
                <a:cs typeface="Comic Sans MS" charset="0"/>
              </a:rPr>
              <a:t>único </a:t>
            </a:r>
            <a:r>
              <a:rPr lang="es-ES_tradnl" sz="2400" dirty="0">
                <a:solidFill>
                  <a:schemeClr val="tx1">
                    <a:lumMod val="50000"/>
                    <a:lumOff val="50000"/>
                  </a:schemeClr>
                </a:solidFill>
                <a:latin typeface="Comic Sans MS" charset="0"/>
                <a:ea typeface="Comic Sans MS" charset="0"/>
                <a:cs typeface="Comic Sans MS" charset="0"/>
              </a:rPr>
              <a:t>que </a:t>
            </a:r>
            <a:r>
              <a:rPr lang="es-ES_tradnl" sz="2400" dirty="0" smtClean="0">
                <a:solidFill>
                  <a:schemeClr val="tx1">
                    <a:lumMod val="50000"/>
                    <a:lumOff val="50000"/>
                  </a:schemeClr>
                </a:solidFill>
                <a:latin typeface="Comic Sans MS" charset="0"/>
                <a:ea typeface="Comic Sans MS" charset="0"/>
                <a:cs typeface="Comic Sans MS" charset="0"/>
              </a:rPr>
              <a:t>tendría </a:t>
            </a:r>
            <a:r>
              <a:rPr lang="es-ES_tradnl" sz="2400" dirty="0">
                <a:solidFill>
                  <a:schemeClr val="tx1">
                    <a:lumMod val="50000"/>
                    <a:lumOff val="50000"/>
                  </a:schemeClr>
                </a:solidFill>
                <a:latin typeface="Comic Sans MS" charset="0"/>
                <a:ea typeface="Comic Sans MS" charset="0"/>
                <a:cs typeface="Comic Sans MS" charset="0"/>
              </a:rPr>
              <a:t>un entierro digno, junto a la mujer, en el fondo del patio.</a:t>
            </a:r>
            <a:endParaRPr lang="es-ES_tradnl" dirty="0">
              <a:solidFill>
                <a:schemeClr val="tx1">
                  <a:lumMod val="50000"/>
                  <a:lumOff val="50000"/>
                </a:schemeClr>
              </a:solidFill>
              <a:latin typeface="Comic Sans MS" charset="0"/>
              <a:ea typeface="Comic Sans MS" charset="0"/>
              <a:cs typeface="Comic Sans MS" charset="0"/>
            </a:endParaRPr>
          </a:p>
        </p:txBody>
      </p:sp>
    </p:spTree>
    <p:extLst>
      <p:ext uri="{BB962C8B-B14F-4D97-AF65-F5344CB8AC3E}">
        <p14:creationId xmlns:p14="http://schemas.microsoft.com/office/powerpoint/2010/main" xmlns="" val="1435426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28650" y="940393"/>
            <a:ext cx="7886700" cy="2852737"/>
          </a:xfrm>
        </p:spPr>
        <p:txBody>
          <a:bodyPr/>
          <a:lstStyle/>
          <a:p>
            <a:r>
              <a:rPr lang="es-ES" dirty="0" smtClean="0">
                <a:solidFill>
                  <a:srgbClr val="EC662C"/>
                </a:solidFill>
                <a:latin typeface="Chalkduster" charset="0"/>
                <a:ea typeface="Chalkduster" charset="0"/>
                <a:cs typeface="Chalkduster" charset="0"/>
              </a:rPr>
              <a:t>Exclusión</a:t>
            </a:r>
            <a:endParaRPr lang="es-ES_tradnl" dirty="0">
              <a:solidFill>
                <a:srgbClr val="EC662C"/>
              </a:solidFill>
              <a:latin typeface="Chalkduster" charset="0"/>
              <a:ea typeface="Chalkduster" charset="0"/>
              <a:cs typeface="Chalkduster" charset="0"/>
            </a:endParaRPr>
          </a:p>
        </p:txBody>
      </p:sp>
      <p:sp>
        <p:nvSpPr>
          <p:cNvPr id="6" name="Marcador de texto 2"/>
          <p:cNvSpPr>
            <a:spLocks noGrp="1"/>
          </p:cNvSpPr>
          <p:nvPr>
            <p:ph type="body" idx="1"/>
          </p:nvPr>
        </p:nvSpPr>
        <p:spPr>
          <a:xfrm>
            <a:off x="628650" y="3867386"/>
            <a:ext cx="7886700" cy="1500187"/>
          </a:xfrm>
        </p:spPr>
        <p:txBody>
          <a:bodyPr>
            <a:normAutofit/>
          </a:bodyPr>
          <a:lstStyle/>
          <a:p>
            <a:r>
              <a:rPr lang="es-ES_tradnl" sz="3200" dirty="0">
                <a:solidFill>
                  <a:srgbClr val="623500"/>
                </a:solidFill>
              </a:rPr>
              <a:t>Tatiana </a:t>
            </a:r>
            <a:r>
              <a:rPr lang="es-ES_tradnl" sz="3200" dirty="0" err="1">
                <a:solidFill>
                  <a:srgbClr val="623500"/>
                </a:solidFill>
              </a:rPr>
              <a:t>Mayerovich</a:t>
            </a:r>
            <a:endParaRPr lang="es-ES_tradnl" sz="3200" dirty="0">
              <a:solidFill>
                <a:srgbClr val="623500"/>
              </a:solidFill>
            </a:endParaRPr>
          </a:p>
        </p:txBody>
      </p:sp>
      <p:sp>
        <p:nvSpPr>
          <p:cNvPr id="12" name="Rectángulo 11"/>
          <p:cNvSpPr/>
          <p:nvPr/>
        </p:nvSpPr>
        <p:spPr>
          <a:xfrm>
            <a:off x="-51515" y="6360117"/>
            <a:ext cx="8075054" cy="307777"/>
          </a:xfrm>
          <a:prstGeom prst="rect">
            <a:avLst/>
          </a:prstGeom>
        </p:spPr>
        <p:txBody>
          <a:bodyPr wrap="square">
            <a:spAutoFit/>
          </a:bodyPr>
          <a:lstStyle/>
          <a:p>
            <a:pPr algn="r"/>
            <a:r>
              <a:rPr lang="es-ES" sz="1200" dirty="0" smtClean="0">
                <a:solidFill>
                  <a:srgbClr val="623500"/>
                </a:solidFill>
              </a:rPr>
              <a:t>¡Basta! + de 100 mujeres contra la violencia de género, REVISTA </a:t>
            </a:r>
            <a:r>
              <a:rPr lang="es-ES" sz="1200" dirty="0" err="1" smtClean="0">
                <a:solidFill>
                  <a:srgbClr val="623500"/>
                </a:solidFill>
              </a:rPr>
              <a:t>NOMADíAS</a:t>
            </a:r>
            <a:r>
              <a:rPr lang="es-ES" sz="1200" dirty="0" smtClean="0">
                <a:solidFill>
                  <a:srgbClr val="623500"/>
                </a:solidFill>
              </a:rPr>
              <a:t> Julio 2012, Número 15, 253-</a:t>
            </a:r>
            <a:r>
              <a:rPr lang="es-ES" sz="1400" dirty="0" smtClean="0">
                <a:solidFill>
                  <a:srgbClr val="623500"/>
                </a:solidFill>
              </a:rPr>
              <a:t>272</a:t>
            </a:r>
            <a:endParaRPr lang="es-ES" sz="1400" dirty="0">
              <a:solidFill>
                <a:srgbClr val="623500"/>
              </a:solidFill>
            </a:endParaRPr>
          </a:p>
        </p:txBody>
      </p:sp>
      <p:pic>
        <p:nvPicPr>
          <p:cNvPr id="2" name="Imagen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256725" y="3793130"/>
            <a:ext cx="3810000" cy="2133600"/>
          </a:xfrm>
          <a:prstGeom prst="rect">
            <a:avLst/>
          </a:prstGeom>
        </p:spPr>
      </p:pic>
      <p:pic>
        <p:nvPicPr>
          <p:cNvPr id="9" name="Imagen 8"/>
          <p:cNvPicPr>
            <a:picLocks noChangeAspect="1"/>
          </p:cNvPicPr>
          <p:nvPr/>
        </p:nvPicPr>
        <p:blipFill rotWithShape="1">
          <a:blip r:embed="rId3">
            <a:extLst>
              <a:ext uri="{28A0092B-C50C-407E-A947-70E740481C1C}">
                <a14:useLocalDpi xmlns:a14="http://schemas.microsoft.com/office/drawing/2010/main" xmlns="" val="0"/>
              </a:ext>
            </a:extLst>
          </a:blip>
          <a:srcRect l="13943" t="37541" r="57747" b="41426"/>
          <a:stretch/>
        </p:blipFill>
        <p:spPr>
          <a:xfrm>
            <a:off x="8091094" y="6342069"/>
            <a:ext cx="771238" cy="322308"/>
          </a:xfrm>
          <a:prstGeom prst="rect">
            <a:avLst/>
          </a:prstGeom>
        </p:spPr>
      </p:pic>
    </p:spTree>
    <p:extLst>
      <p:ext uri="{BB962C8B-B14F-4D97-AF65-F5344CB8AC3E}">
        <p14:creationId xmlns:p14="http://schemas.microsoft.com/office/powerpoint/2010/main" xmlns="" val="18171295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BEBA8EAE-BF5A-486C-A8C5-ECC9F3942E4B}">
                <a14:imgProps xmlns:a14="http://schemas.microsoft.com/office/drawing/2010/main" xmlns="">
                  <a14:imgLayer r:embed="rId3">
                    <a14:imgEffect>
                      <a14:artisticPastelsSmooth/>
                    </a14:imgEffect>
                  </a14:imgLayer>
                </a14:imgProps>
              </a:ext>
              <a:ext uri="{28A0092B-C50C-407E-A947-70E740481C1C}">
                <a14:useLocalDpi xmlns:a14="http://schemas.microsoft.com/office/drawing/2010/main" xmlns="" val="0"/>
              </a:ext>
            </a:extLst>
          </a:blip>
          <a:stretch>
            <a:fillRect/>
          </a:stretch>
        </p:blipFill>
        <p:spPr>
          <a:xfrm>
            <a:off x="6621814" y="3232597"/>
            <a:ext cx="2419152" cy="1354725"/>
          </a:xfrm>
          <a:prstGeom prst="rect">
            <a:avLst/>
          </a:prstGeom>
        </p:spPr>
      </p:pic>
      <p:sp>
        <p:nvSpPr>
          <p:cNvPr id="7" name="Marcador de texto vertical 2"/>
          <p:cNvSpPr txBox="1">
            <a:spLocks/>
          </p:cNvSpPr>
          <p:nvPr/>
        </p:nvSpPr>
        <p:spPr>
          <a:xfrm rot="16200000">
            <a:off x="826704" y="363060"/>
            <a:ext cx="6001554" cy="6408774"/>
          </a:xfrm>
          <a:prstGeom prst="rect">
            <a:avLst/>
          </a:prstGeom>
        </p:spPr>
        <p:txBody>
          <a:bodyPr vert="eaVert"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chemeClr val="tx1">
                    <a:lumMod val="65000"/>
                    <a:lumOff val="35000"/>
                  </a:schemeClr>
                </a:solidFill>
                <a:latin typeface="Comic Sans MS" charset="0"/>
                <a:ea typeface="Comic Sans MS" charset="0"/>
                <a:cs typeface="Comic Sans MS" charset="0"/>
              </a:rPr>
              <a:t>Ana me contó que </a:t>
            </a:r>
            <a:r>
              <a:rPr lang="es-ES_tradnl" dirty="0" smtClean="0">
                <a:solidFill>
                  <a:schemeClr val="tx1">
                    <a:lumMod val="65000"/>
                    <a:lumOff val="35000"/>
                  </a:schemeClr>
                </a:solidFill>
                <a:latin typeface="Comic Sans MS" charset="0"/>
                <a:ea typeface="Comic Sans MS" charset="0"/>
                <a:cs typeface="Comic Sans MS" charset="0"/>
              </a:rPr>
              <a:t>vivió́ </a:t>
            </a:r>
            <a:r>
              <a:rPr lang="es-ES_tradnl" dirty="0">
                <a:solidFill>
                  <a:schemeClr val="tx1">
                    <a:lumMod val="65000"/>
                    <a:lumOff val="35000"/>
                  </a:schemeClr>
                </a:solidFill>
                <a:latin typeface="Comic Sans MS" charset="0"/>
                <a:ea typeface="Comic Sans MS" charset="0"/>
                <a:cs typeface="Comic Sans MS" charset="0"/>
              </a:rPr>
              <a:t>tres </a:t>
            </a:r>
            <a:r>
              <a:rPr lang="es-ES_tradnl" dirty="0" smtClean="0">
                <a:solidFill>
                  <a:schemeClr val="tx1">
                    <a:lumMod val="65000"/>
                    <a:lumOff val="35000"/>
                  </a:schemeClr>
                </a:solidFill>
                <a:latin typeface="Comic Sans MS" charset="0"/>
                <a:ea typeface="Comic Sans MS" charset="0"/>
                <a:cs typeface="Comic Sans MS" charset="0"/>
              </a:rPr>
              <a:t>años </a:t>
            </a:r>
            <a:r>
              <a:rPr lang="es-ES_tradnl" dirty="0">
                <a:solidFill>
                  <a:schemeClr val="tx1">
                    <a:lumMod val="65000"/>
                    <a:lumOff val="35000"/>
                  </a:schemeClr>
                </a:solidFill>
                <a:latin typeface="Comic Sans MS" charset="0"/>
                <a:ea typeface="Comic Sans MS" charset="0"/>
                <a:cs typeface="Comic Sans MS" charset="0"/>
              </a:rPr>
              <a:t>con el amor de su vida. Compraron una casa, muebles y un auto rojo. Aunque de vez en cuando la golpeaba, eran felices. Hasta que un </a:t>
            </a:r>
            <a:r>
              <a:rPr lang="es-ES_tradnl" dirty="0" smtClean="0">
                <a:solidFill>
                  <a:schemeClr val="tx1">
                    <a:lumMod val="65000"/>
                    <a:lumOff val="35000"/>
                  </a:schemeClr>
                </a:solidFill>
                <a:latin typeface="Comic Sans MS" charset="0"/>
                <a:ea typeface="Comic Sans MS" charset="0"/>
                <a:cs typeface="Comic Sans MS" charset="0"/>
              </a:rPr>
              <a:t>día </a:t>
            </a:r>
            <a:r>
              <a:rPr lang="es-ES_tradnl" dirty="0">
                <a:solidFill>
                  <a:schemeClr val="tx1">
                    <a:lumMod val="65000"/>
                    <a:lumOff val="35000"/>
                  </a:schemeClr>
                </a:solidFill>
                <a:latin typeface="Comic Sans MS" charset="0"/>
                <a:ea typeface="Comic Sans MS" charset="0"/>
                <a:cs typeface="Comic Sans MS" charset="0"/>
              </a:rPr>
              <a:t>la dejó inconsciente. Una amiga la ayudó a huir al norte con ropa y plata prestada. </a:t>
            </a:r>
            <a:endParaRPr lang="es-ES_tradnl" dirty="0" smtClean="0">
              <a:solidFill>
                <a:schemeClr val="tx1">
                  <a:lumMod val="65000"/>
                  <a:lumOff val="35000"/>
                </a:schemeClr>
              </a:solidFill>
              <a:latin typeface="Comic Sans MS" charset="0"/>
              <a:ea typeface="Comic Sans MS" charset="0"/>
              <a:cs typeface="Comic Sans MS" charset="0"/>
            </a:endParaRPr>
          </a:p>
          <a:p>
            <a:pPr marL="0" indent="0">
              <a:buNone/>
            </a:pPr>
            <a:endParaRPr lang="es-ES_tradnl" dirty="0">
              <a:solidFill>
                <a:schemeClr val="tx1">
                  <a:lumMod val="65000"/>
                  <a:lumOff val="35000"/>
                </a:schemeClr>
              </a:solidFill>
              <a:latin typeface="Comic Sans MS" charset="0"/>
              <a:ea typeface="Comic Sans MS" charset="0"/>
              <a:cs typeface="Comic Sans MS" charset="0"/>
            </a:endParaRPr>
          </a:p>
          <a:p>
            <a:pPr marL="0" indent="0">
              <a:buNone/>
            </a:pPr>
            <a:r>
              <a:rPr lang="es-ES_tradnl" dirty="0">
                <a:solidFill>
                  <a:schemeClr val="tx1">
                    <a:lumMod val="65000"/>
                    <a:lumOff val="35000"/>
                  </a:schemeClr>
                </a:solidFill>
                <a:latin typeface="Comic Sans MS" charset="0"/>
                <a:ea typeface="Comic Sans MS" charset="0"/>
                <a:cs typeface="Comic Sans MS" charset="0"/>
              </a:rPr>
              <a:t>– ¿Por qué no hiciste la denuncia? –le pregunté. – Porque nadie </a:t>
            </a:r>
            <a:r>
              <a:rPr lang="es-ES_tradnl" dirty="0" smtClean="0">
                <a:solidFill>
                  <a:schemeClr val="tx1">
                    <a:lumMod val="65000"/>
                    <a:lumOff val="35000"/>
                  </a:schemeClr>
                </a:solidFill>
                <a:latin typeface="Comic Sans MS" charset="0"/>
                <a:ea typeface="Comic Sans MS" charset="0"/>
                <a:cs typeface="Comic Sans MS" charset="0"/>
              </a:rPr>
              <a:t>sabía </a:t>
            </a:r>
            <a:r>
              <a:rPr lang="es-ES_tradnl" dirty="0">
                <a:solidFill>
                  <a:schemeClr val="tx1">
                    <a:lumMod val="65000"/>
                    <a:lumOff val="35000"/>
                  </a:schemeClr>
                </a:solidFill>
                <a:latin typeface="Comic Sans MS" charset="0"/>
                <a:ea typeface="Comic Sans MS" charset="0"/>
                <a:cs typeface="Comic Sans MS" charset="0"/>
              </a:rPr>
              <a:t>que el amor de mi vida era una mujer –dijo. </a:t>
            </a:r>
          </a:p>
        </p:txBody>
      </p:sp>
    </p:spTree>
    <p:extLst>
      <p:ext uri="{BB962C8B-B14F-4D97-AF65-F5344CB8AC3E}">
        <p14:creationId xmlns:p14="http://schemas.microsoft.com/office/powerpoint/2010/main" xmlns="" val="11315709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2">
            <a:alphaModFix/>
            <a:extLst>
              <a:ext uri="{28A0092B-C50C-407E-A947-70E740481C1C}">
                <a14:useLocalDpi xmlns:a14="http://schemas.microsoft.com/office/drawing/2010/main" xmlns="" val="0"/>
              </a:ext>
            </a:extLst>
          </a:blip>
          <a:stretch>
            <a:fillRect/>
          </a:stretch>
        </p:blipFill>
        <p:spPr>
          <a:xfrm>
            <a:off x="5940995" y="4726546"/>
            <a:ext cx="3203005" cy="2131454"/>
          </a:xfrm>
          <a:prstGeom prst="rect">
            <a:avLst/>
          </a:prstGeom>
          <a:effectLst>
            <a:softEdge rad="127000"/>
          </a:effectLst>
        </p:spPr>
      </p:pic>
      <p:sp>
        <p:nvSpPr>
          <p:cNvPr id="6" name="Marcador de texto vertical 2"/>
          <p:cNvSpPr>
            <a:spLocks noGrp="1"/>
          </p:cNvSpPr>
          <p:nvPr>
            <p:ph type="body" orient="vert" idx="1"/>
          </p:nvPr>
        </p:nvSpPr>
        <p:spPr>
          <a:xfrm rot="16200000">
            <a:off x="1558342" y="283335"/>
            <a:ext cx="5589433" cy="7237926"/>
          </a:xfrm>
        </p:spPr>
        <p:txBody>
          <a:bodyPr>
            <a:noAutofit/>
          </a:bodyPr>
          <a:lstStyle/>
          <a:p>
            <a:pPr marL="0" indent="0" algn="just">
              <a:buNone/>
            </a:pPr>
            <a:r>
              <a:rPr lang="es-ES" sz="2400" dirty="0">
                <a:solidFill>
                  <a:srgbClr val="DFDD00"/>
                </a:solidFill>
                <a:latin typeface="Comic Sans MS" charset="0"/>
                <a:ea typeface="Comic Sans MS" charset="0"/>
                <a:cs typeface="Comic Sans MS" charset="0"/>
              </a:rPr>
              <a:t>Mamá arrancó con mi hermanito en brazos. Pensó que la seguiría, pero con el alboroto no me atreví. Todos los vasos y las fotografías familiares del mueble volaron por el comedor. Papá gritó algo terminado en puta y dejó que mamá se llevara las marcas de sus manos agresivas sobre la piel. Cuando quedamos solos intenté protegerme. La casa iba cayendo poco a poco. Él se vino sobre mí, comenzó el remezón y los movimientos. Fue una noche de imborrables réplicas.</a:t>
            </a:r>
            <a:endParaRPr lang="es-ES_tradnl" sz="2400" dirty="0">
              <a:solidFill>
                <a:srgbClr val="DFDD00"/>
              </a:solidFill>
              <a:latin typeface="Comic Sans MS" charset="0"/>
              <a:ea typeface="Comic Sans MS" charset="0"/>
              <a:cs typeface="Comic Sans MS" charset="0"/>
            </a:endParaRPr>
          </a:p>
        </p:txBody>
      </p:sp>
    </p:spTree>
    <p:extLst>
      <p:ext uri="{BB962C8B-B14F-4D97-AF65-F5344CB8AC3E}">
        <p14:creationId xmlns:p14="http://schemas.microsoft.com/office/powerpoint/2010/main" xmlns="" val="719725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1" y="6360117"/>
            <a:ext cx="8075054" cy="307777"/>
          </a:xfrm>
          <a:prstGeom prst="rect">
            <a:avLst/>
          </a:prstGeom>
        </p:spPr>
        <p:txBody>
          <a:bodyPr wrap="square">
            <a:spAutoFit/>
          </a:bodyPr>
          <a:lstStyle/>
          <a:p>
            <a:pPr algn="r"/>
            <a:r>
              <a:rPr lang="es-ES" sz="1200" dirty="0" smtClean="0"/>
              <a:t>¡Basta! + de 100 mujeres contra la violencia de género, REVISTA </a:t>
            </a:r>
            <a:r>
              <a:rPr lang="es-ES" sz="1200" dirty="0" err="1" smtClean="0"/>
              <a:t>NOMADíAS</a:t>
            </a:r>
            <a:r>
              <a:rPr lang="es-ES" sz="1200" dirty="0" smtClean="0"/>
              <a:t> Julio 2012, Número 15, 253-</a:t>
            </a:r>
            <a:r>
              <a:rPr lang="es-ES" sz="1400" dirty="0" smtClean="0"/>
              <a:t>272</a:t>
            </a:r>
            <a:endParaRPr lang="es-ES" sz="1400" dirty="0"/>
          </a:p>
        </p:txBody>
      </p:sp>
      <p:sp>
        <p:nvSpPr>
          <p:cNvPr id="16" name="Marcador de texto 2"/>
          <p:cNvSpPr txBox="1">
            <a:spLocks/>
          </p:cNvSpPr>
          <p:nvPr/>
        </p:nvSpPr>
        <p:spPr>
          <a:xfrm>
            <a:off x="800100" y="4815122"/>
            <a:ext cx="7886700" cy="15001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s-ES" sz="3200" dirty="0" smtClean="0">
                <a:latin typeface="Ayuthaya" charset="-34"/>
                <a:ea typeface="Ayuthaya" charset="-34"/>
                <a:cs typeface="Ayuthaya" charset="-34"/>
              </a:rPr>
              <a:t>Karen Bascuñán</a:t>
            </a:r>
            <a:endParaRPr lang="es-ES_tradnl" sz="3200" dirty="0"/>
          </a:p>
        </p:txBody>
      </p:sp>
      <p:sp>
        <p:nvSpPr>
          <p:cNvPr id="18" name="Título 1"/>
          <p:cNvSpPr txBox="1">
            <a:spLocks/>
          </p:cNvSpPr>
          <p:nvPr/>
        </p:nvSpPr>
        <p:spPr>
          <a:xfrm>
            <a:off x="744558" y="1840857"/>
            <a:ext cx="7886700" cy="28527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6600" dirty="0" smtClean="0">
                <a:solidFill>
                  <a:srgbClr val="DFDD00"/>
                </a:solidFill>
                <a:latin typeface="Ayuthaya" charset="-34"/>
                <a:ea typeface="Ayuthaya" charset="-34"/>
                <a:cs typeface="Ayuthaya" charset="-34"/>
              </a:rPr>
              <a:t>Desayuno</a:t>
            </a:r>
            <a:endParaRPr lang="es-ES_tradnl" sz="6600" dirty="0">
              <a:solidFill>
                <a:srgbClr val="DFDD00"/>
              </a:solidFill>
            </a:endParaRPr>
          </a:p>
        </p:txBody>
      </p:sp>
      <p:pic>
        <p:nvPicPr>
          <p:cNvPr id="19" name="Imagen 18"/>
          <p:cNvPicPr>
            <a:picLocks noChangeAspect="1"/>
          </p:cNvPicPr>
          <p:nvPr/>
        </p:nvPicPr>
        <p:blipFill rotWithShape="1">
          <a:blip r:embed="rId2">
            <a:extLst>
              <a:ext uri="{BEBA8EAE-BF5A-486C-A8C5-ECC9F3942E4B}">
                <a14:imgProps xmlns:a14="http://schemas.microsoft.com/office/drawing/2010/main" xmlns="">
                  <a14:imgLayer r:embed="rId3">
                    <a14:imgEffect>
                      <a14:artisticPastelsSmooth/>
                    </a14:imgEffect>
                  </a14:imgLayer>
                </a14:imgProps>
              </a:ext>
              <a:ext uri="{28A0092B-C50C-407E-A947-70E740481C1C}">
                <a14:useLocalDpi xmlns:a14="http://schemas.microsoft.com/office/drawing/2010/main" xmlns="" val="0"/>
              </a:ext>
            </a:extLst>
          </a:blip>
          <a:srcRect l="11" t="18008" r="4363" b="17643"/>
          <a:stretch/>
        </p:blipFill>
        <p:spPr>
          <a:xfrm>
            <a:off x="1" y="6907"/>
            <a:ext cx="9144000" cy="3481464"/>
          </a:xfrm>
          <a:prstGeom prst="rect">
            <a:avLst/>
          </a:prstGeom>
        </p:spPr>
      </p:pic>
      <p:pic>
        <p:nvPicPr>
          <p:cNvPr id="8" name="Imagen 7"/>
          <p:cNvPicPr>
            <a:picLocks noChangeAspect="1"/>
          </p:cNvPicPr>
          <p:nvPr/>
        </p:nvPicPr>
        <p:blipFill rotWithShape="1">
          <a:blip r:embed="rId4">
            <a:extLst>
              <a:ext uri="{28A0092B-C50C-407E-A947-70E740481C1C}">
                <a14:useLocalDpi xmlns:a14="http://schemas.microsoft.com/office/drawing/2010/main" xmlns="" val="0"/>
              </a:ext>
            </a:extLst>
          </a:blip>
          <a:srcRect l="13943" t="37541" r="57747" b="41426"/>
          <a:stretch/>
        </p:blipFill>
        <p:spPr>
          <a:xfrm>
            <a:off x="8129731" y="6367827"/>
            <a:ext cx="771238" cy="322308"/>
          </a:xfrm>
          <a:prstGeom prst="rect">
            <a:avLst/>
          </a:prstGeom>
        </p:spPr>
      </p:pic>
    </p:spTree>
    <p:extLst>
      <p:ext uri="{BB962C8B-B14F-4D97-AF65-F5344CB8AC3E}">
        <p14:creationId xmlns:p14="http://schemas.microsoft.com/office/powerpoint/2010/main" xmlns="" val="4668205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vertical 2"/>
          <p:cNvSpPr>
            <a:spLocks noGrp="1"/>
          </p:cNvSpPr>
          <p:nvPr>
            <p:ph type="body" orient="vert" idx="1"/>
          </p:nvPr>
        </p:nvSpPr>
        <p:spPr>
          <a:xfrm rot="16200000">
            <a:off x="440335" y="195637"/>
            <a:ext cx="6323528" cy="6550438"/>
          </a:xfrm>
        </p:spPr>
        <p:txBody>
          <a:bodyPr>
            <a:noAutofit/>
          </a:bodyPr>
          <a:lstStyle/>
          <a:p>
            <a:pPr marL="0" indent="0">
              <a:buNone/>
            </a:pPr>
            <a:r>
              <a:rPr lang="es-ES" sz="3200" dirty="0">
                <a:latin typeface="Comic Sans MS" charset="0"/>
                <a:ea typeface="Comic Sans MS" charset="0"/>
                <a:cs typeface="Comic Sans MS" charset="0"/>
              </a:rPr>
              <a:t>Encerrada en el baño, mira el resultado del test pack y sabe que esa imagen romperá el silencio de aquella casona antigua de Santiago Poniente. Gira la manilla y escucha sus pasos al avanzar sobre las baldosas blancas y negras, por el largo pasillo hasta el comedor. Se detiene frente a sus padres que la esperan para desayunar y dice con voz fuerte y clara: veamos si ahora podrás ser buen padre, papá.</a:t>
            </a:r>
          </a:p>
        </p:txBody>
      </p:sp>
      <p:pic>
        <p:nvPicPr>
          <p:cNvPr id="6" name="Imagen 5"/>
          <p:cNvPicPr>
            <a:picLocks noChangeAspect="1"/>
          </p:cNvPicPr>
          <p:nvPr/>
        </p:nvPicPr>
        <p:blipFill rotWithShape="1">
          <a:blip r:embed="rId2">
            <a:extLst>
              <a:ext uri="{BEBA8EAE-BF5A-486C-A8C5-ECC9F3942E4B}">
                <a14:imgProps xmlns:a14="http://schemas.microsoft.com/office/drawing/2010/main" xmlns="">
                  <a14:imgLayer r:embed="rId3">
                    <a14:imgEffect>
                      <a14:artisticPastelsSmooth/>
                    </a14:imgEffect>
                  </a14:imgLayer>
                </a14:imgProps>
              </a:ext>
              <a:ext uri="{28A0092B-C50C-407E-A947-70E740481C1C}">
                <a14:useLocalDpi xmlns:a14="http://schemas.microsoft.com/office/drawing/2010/main" xmlns="" val="0"/>
              </a:ext>
            </a:extLst>
          </a:blip>
          <a:srcRect l="11" t="18008" r="4363" b="17643"/>
          <a:stretch/>
        </p:blipFill>
        <p:spPr>
          <a:xfrm rot="2114859">
            <a:off x="6061212" y="3493292"/>
            <a:ext cx="2590761" cy="986400"/>
          </a:xfrm>
          <a:prstGeom prst="roundRect">
            <a:avLst/>
          </a:prstGeom>
          <a:effectLst>
            <a:outerShdw blurRad="50800" dist="914400" dir="2700000" sx="83000" sy="83000" algn="tl" rotWithShape="0">
              <a:prstClr val="black">
                <a:alpha val="40000"/>
              </a:prstClr>
            </a:outerShdw>
          </a:effectLst>
        </p:spPr>
      </p:pic>
    </p:spTree>
    <p:extLst>
      <p:ext uri="{BB962C8B-B14F-4D97-AF65-F5344CB8AC3E}">
        <p14:creationId xmlns:p14="http://schemas.microsoft.com/office/powerpoint/2010/main" xmlns="" val="18408006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1" y="6360117"/>
            <a:ext cx="8075054" cy="338554"/>
          </a:xfrm>
          <a:prstGeom prst="rect">
            <a:avLst/>
          </a:prstGeom>
        </p:spPr>
        <p:txBody>
          <a:bodyPr wrap="square">
            <a:spAutoFit/>
          </a:bodyPr>
          <a:lstStyle/>
          <a:p>
            <a:r>
              <a:rPr lang="es-ES" sz="1400" smtClean="0"/>
              <a:t>¡Basta! + de 100 mujeres contra la violencia de género, REVISTA </a:t>
            </a:r>
            <a:r>
              <a:rPr lang="es-ES" sz="1400" err="1" smtClean="0"/>
              <a:t>NOMADíAS</a:t>
            </a:r>
            <a:r>
              <a:rPr lang="es-ES" sz="1400" smtClean="0"/>
              <a:t> Julio 2012, Número 15, 253-</a:t>
            </a:r>
            <a:r>
              <a:rPr lang="es-ES" sz="1600" smtClean="0"/>
              <a:t>272</a:t>
            </a:r>
            <a:endParaRPr lang="es-ES" sz="1600"/>
          </a:p>
        </p:txBody>
      </p:sp>
      <p:pic>
        <p:nvPicPr>
          <p:cNvPr id="2" name="Imagen 1"/>
          <p:cNvPicPr>
            <a:picLocks noChangeAspect="1"/>
          </p:cNvPicPr>
          <p:nvPr/>
        </p:nvPicPr>
        <p:blipFill rotWithShape="1">
          <a:blip r:embed="rId2">
            <a:extLst>
              <a:ext uri="{28A0092B-C50C-407E-A947-70E740481C1C}">
                <a14:useLocalDpi xmlns:a14="http://schemas.microsoft.com/office/drawing/2010/main" xmlns="" val="0"/>
              </a:ext>
            </a:extLst>
          </a:blip>
          <a:srcRect l="-523" t="4156" r="6088" b="8091"/>
          <a:stretch/>
        </p:blipFill>
        <p:spPr>
          <a:xfrm>
            <a:off x="2112136" y="2019452"/>
            <a:ext cx="6993227" cy="4352924"/>
          </a:xfrm>
          <a:prstGeom prst="rect">
            <a:avLst/>
          </a:prstGeom>
        </p:spPr>
      </p:pic>
      <p:sp>
        <p:nvSpPr>
          <p:cNvPr id="10" name="Título 1"/>
          <p:cNvSpPr>
            <a:spLocks noGrp="1"/>
          </p:cNvSpPr>
          <p:nvPr>
            <p:ph type="title"/>
          </p:nvPr>
        </p:nvSpPr>
        <p:spPr>
          <a:xfrm>
            <a:off x="586853" y="1042221"/>
            <a:ext cx="7886700" cy="2852737"/>
          </a:xfrm>
        </p:spPr>
        <p:txBody>
          <a:bodyPr>
            <a:normAutofit/>
          </a:bodyPr>
          <a:lstStyle/>
          <a:p>
            <a:r>
              <a:rPr lang="es-ES" sz="6600" dirty="0">
                <a:solidFill>
                  <a:srgbClr val="DFDD00"/>
                </a:solidFill>
                <a:latin typeface="Comic Sans MS" charset="0"/>
                <a:ea typeface="Comic Sans MS" charset="0"/>
                <a:cs typeface="Comic Sans MS" charset="0"/>
              </a:rPr>
              <a:t>Testigos de peluche</a:t>
            </a:r>
            <a:endParaRPr lang="es-ES_tradnl" sz="6600" dirty="0">
              <a:solidFill>
                <a:srgbClr val="DFDD00"/>
              </a:solidFill>
              <a:latin typeface="Comic Sans MS" charset="0"/>
              <a:ea typeface="Comic Sans MS" charset="0"/>
              <a:cs typeface="Comic Sans MS" charset="0"/>
            </a:endParaRPr>
          </a:p>
        </p:txBody>
      </p:sp>
      <p:sp>
        <p:nvSpPr>
          <p:cNvPr id="13" name="Marcador de texto 2"/>
          <p:cNvSpPr>
            <a:spLocks noGrp="1"/>
          </p:cNvSpPr>
          <p:nvPr>
            <p:ph type="body" idx="1"/>
          </p:nvPr>
        </p:nvSpPr>
        <p:spPr>
          <a:xfrm>
            <a:off x="628650" y="4083332"/>
            <a:ext cx="7886700" cy="1500187"/>
          </a:xfrm>
        </p:spPr>
        <p:txBody>
          <a:bodyPr>
            <a:normAutofit/>
          </a:bodyPr>
          <a:lstStyle/>
          <a:p>
            <a:r>
              <a:rPr lang="es-ES" sz="2800" dirty="0">
                <a:solidFill>
                  <a:srgbClr val="DFDD00"/>
                </a:solidFill>
                <a:latin typeface="Ayuthaya" charset="-34"/>
                <a:ea typeface="Ayuthaya" charset="-34"/>
                <a:cs typeface="Ayuthaya" charset="-34"/>
              </a:rPr>
              <a:t>María Eugenia Brito </a:t>
            </a:r>
            <a:r>
              <a:rPr lang="es-ES" sz="2800" dirty="0" smtClean="0">
                <a:solidFill>
                  <a:srgbClr val="DFDD00"/>
                </a:solidFill>
                <a:latin typeface="Ayuthaya" charset="-34"/>
                <a:ea typeface="Ayuthaya" charset="-34"/>
                <a:cs typeface="Ayuthaya" charset="-34"/>
              </a:rPr>
              <a:t>A</a:t>
            </a:r>
            <a:r>
              <a:rPr lang="es-ES" sz="2800" dirty="0">
                <a:solidFill>
                  <a:srgbClr val="DFDD00"/>
                </a:solidFill>
                <a:latin typeface="Ayuthaya" charset="-34"/>
                <a:ea typeface="Ayuthaya" charset="-34"/>
                <a:cs typeface="Ayuthaya" charset="-34"/>
              </a:rPr>
              <a:t>.</a:t>
            </a:r>
            <a:endParaRPr lang="es-ES_tradnl" sz="2800" dirty="0">
              <a:solidFill>
                <a:srgbClr val="DFDD00"/>
              </a:solidFill>
            </a:endParaRPr>
          </a:p>
        </p:txBody>
      </p:sp>
      <p:pic>
        <p:nvPicPr>
          <p:cNvPr id="7" name="Imagen 6"/>
          <p:cNvPicPr>
            <a:picLocks noChangeAspect="1"/>
          </p:cNvPicPr>
          <p:nvPr/>
        </p:nvPicPr>
        <p:blipFill rotWithShape="1">
          <a:blip r:embed="rId3">
            <a:extLst>
              <a:ext uri="{28A0092B-C50C-407E-A947-70E740481C1C}">
                <a14:useLocalDpi xmlns:a14="http://schemas.microsoft.com/office/drawing/2010/main" xmlns="" val="0"/>
              </a:ext>
            </a:extLst>
          </a:blip>
          <a:srcRect l="13943" t="37541" r="57747" b="41426"/>
          <a:stretch/>
        </p:blipFill>
        <p:spPr>
          <a:xfrm>
            <a:off x="8087934" y="6387178"/>
            <a:ext cx="771238" cy="322308"/>
          </a:xfrm>
          <a:prstGeom prst="rect">
            <a:avLst/>
          </a:prstGeom>
        </p:spPr>
      </p:pic>
    </p:spTree>
    <p:extLst>
      <p:ext uri="{BB962C8B-B14F-4D97-AF65-F5344CB8AC3E}">
        <p14:creationId xmlns:p14="http://schemas.microsoft.com/office/powerpoint/2010/main" xmlns="" val="11743346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vertical 2"/>
          <p:cNvSpPr>
            <a:spLocks noGrp="1"/>
          </p:cNvSpPr>
          <p:nvPr>
            <p:ph type="body" orient="vert" idx="1"/>
          </p:nvPr>
        </p:nvSpPr>
        <p:spPr>
          <a:xfrm rot="16200000">
            <a:off x="1670271" y="-480507"/>
            <a:ext cx="6001554" cy="8095907"/>
          </a:xfrm>
        </p:spPr>
        <p:txBody>
          <a:bodyPr>
            <a:noAutofit/>
          </a:bodyPr>
          <a:lstStyle/>
          <a:p>
            <a:pPr marL="0" indent="0">
              <a:buNone/>
            </a:pPr>
            <a:r>
              <a:rPr lang="es-ES" sz="2200" dirty="0">
                <a:latin typeface="Comic Sans MS" charset="0"/>
                <a:ea typeface="Comic Sans MS" charset="0"/>
                <a:cs typeface="Comic Sans MS" charset="0"/>
              </a:rPr>
              <a:t>– Mamá, anoche vino de nuevo.</a:t>
            </a:r>
          </a:p>
          <a:p>
            <a:pPr marL="0" indent="0">
              <a:buNone/>
            </a:pPr>
            <a:r>
              <a:rPr lang="es-ES" sz="2200" dirty="0">
                <a:latin typeface="Comic Sans MS" charset="0"/>
                <a:ea typeface="Comic Sans MS" charset="0"/>
                <a:cs typeface="Comic Sans MS" charset="0"/>
              </a:rPr>
              <a:t>– Natalia estoy cansada. No sigas con eso.</a:t>
            </a:r>
          </a:p>
          <a:p>
            <a:pPr marL="0" indent="0">
              <a:buNone/>
            </a:pPr>
            <a:r>
              <a:rPr lang="es-ES" sz="2200" dirty="0">
                <a:latin typeface="Comic Sans MS" charset="0"/>
                <a:ea typeface="Comic Sans MS" charset="0"/>
                <a:cs typeface="Comic Sans MS" charset="0"/>
              </a:rPr>
              <a:t>– Es cierto, mamá.</a:t>
            </a:r>
          </a:p>
          <a:p>
            <a:pPr marL="0" indent="0">
              <a:buNone/>
            </a:pPr>
            <a:r>
              <a:rPr lang="es-ES" sz="2200" dirty="0">
                <a:latin typeface="Comic Sans MS" charset="0"/>
                <a:ea typeface="Comic Sans MS" charset="0"/>
                <a:cs typeface="Comic Sans MS" charset="0"/>
              </a:rPr>
              <a:t>– Ya está bueno, Manuel jamás haría algo así.</a:t>
            </a:r>
          </a:p>
          <a:p>
            <a:pPr marL="0" indent="0">
              <a:buNone/>
            </a:pPr>
            <a:r>
              <a:rPr lang="es-ES" sz="2200" dirty="0">
                <a:latin typeface="Comic Sans MS" charset="0"/>
                <a:ea typeface="Comic Sans MS" charset="0"/>
                <a:cs typeface="Comic Sans MS" charset="0"/>
              </a:rPr>
              <a:t>– ¡Es verdad, no estoy inventando! </a:t>
            </a:r>
          </a:p>
          <a:p>
            <a:pPr marL="0" indent="0">
              <a:buNone/>
            </a:pPr>
            <a:r>
              <a:rPr lang="es-ES" sz="2200" dirty="0">
                <a:latin typeface="Comic Sans MS" charset="0"/>
                <a:ea typeface="Comic Sans MS" charset="0"/>
                <a:cs typeface="Comic Sans MS" charset="0"/>
              </a:rPr>
              <a:t>– El grito de Natalia terminó por alterar a la madre. Tomó a la niña de un brazo y la arrastró hasta su dormitorio.</a:t>
            </a:r>
          </a:p>
          <a:p>
            <a:pPr marL="0" indent="0">
              <a:buNone/>
            </a:pPr>
            <a:r>
              <a:rPr lang="es-ES" sz="2200" dirty="0">
                <a:latin typeface="Comic Sans MS" charset="0"/>
                <a:ea typeface="Comic Sans MS" charset="0"/>
                <a:cs typeface="Comic Sans MS" charset="0"/>
              </a:rPr>
              <a:t>Natalia se quedó tirada en la cama, y miró. La lámpara en el techo con las flores de papel que hizo en el colegio. La repisa con las muñecas y peluches que el papá le regalaba sin motivo aparente. La cortina quieta ya sin brisa .</a:t>
            </a:r>
          </a:p>
          <a:p>
            <a:pPr marL="0" indent="0">
              <a:buNone/>
            </a:pPr>
            <a:r>
              <a:rPr lang="es-ES" sz="2200" dirty="0">
                <a:latin typeface="Comic Sans MS" charset="0"/>
                <a:ea typeface="Comic Sans MS" charset="0"/>
                <a:cs typeface="Comic Sans MS" charset="0"/>
              </a:rPr>
              <a:t>A medida que oscurecía, se acercaba la hora en que entraba el auto al garaje. Enterró los dedos en el oso amarillo, y no lloró. </a:t>
            </a:r>
          </a:p>
          <a:p>
            <a:pPr marL="0" indent="0">
              <a:buNone/>
            </a:pPr>
            <a:r>
              <a:rPr lang="es-ES" sz="2200" dirty="0">
                <a:latin typeface="Comic Sans MS" charset="0"/>
                <a:ea typeface="Comic Sans MS" charset="0"/>
                <a:cs typeface="Comic Sans MS" charset="0"/>
              </a:rPr>
              <a:t>Alguien abriría la puerta.</a:t>
            </a:r>
          </a:p>
        </p:txBody>
      </p:sp>
      <p:pic>
        <p:nvPicPr>
          <p:cNvPr id="5" name="Imagen 4"/>
          <p:cNvPicPr>
            <a:picLocks noChangeAspect="1"/>
          </p:cNvPicPr>
          <p:nvPr/>
        </p:nvPicPr>
        <p:blipFill rotWithShape="1">
          <a:blip r:embed="rId2">
            <a:extLst>
              <a:ext uri="{28A0092B-C50C-407E-A947-70E740481C1C}">
                <a14:useLocalDpi xmlns:a14="http://schemas.microsoft.com/office/drawing/2010/main" xmlns="" val="0"/>
              </a:ext>
            </a:extLst>
          </a:blip>
          <a:srcRect l="-523" t="4156" r="6088" b="8091"/>
          <a:stretch/>
        </p:blipFill>
        <p:spPr>
          <a:xfrm>
            <a:off x="6385237" y="5250806"/>
            <a:ext cx="2333762" cy="1452647"/>
          </a:xfrm>
          <a:prstGeom prst="rect">
            <a:avLst/>
          </a:prstGeom>
        </p:spPr>
      </p:pic>
    </p:spTree>
    <p:extLst>
      <p:ext uri="{BB962C8B-B14F-4D97-AF65-F5344CB8AC3E}">
        <p14:creationId xmlns:p14="http://schemas.microsoft.com/office/powerpoint/2010/main" xmlns="" val="16306639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 name="Imagen 10"/>
          <p:cNvPicPr>
            <a:picLocks noChangeAspect="1"/>
          </p:cNvPicPr>
          <p:nvPr/>
        </p:nvPicPr>
        <p:blipFill rotWithShape="1">
          <a:blip r:embed="rId2">
            <a:extLst>
              <a:ext uri="{28A0092B-C50C-407E-A947-70E740481C1C}">
                <a14:useLocalDpi xmlns:a14="http://schemas.microsoft.com/office/drawing/2010/main" xmlns="" val="0"/>
              </a:ext>
            </a:extLst>
          </a:blip>
          <a:srcRect t="13713"/>
          <a:stretch/>
        </p:blipFill>
        <p:spPr>
          <a:xfrm>
            <a:off x="8075054" y="6334360"/>
            <a:ext cx="991671" cy="403668"/>
          </a:xfrm>
          <a:prstGeom prst="rect">
            <a:avLst/>
          </a:prstGeom>
          <a:solidFill>
            <a:schemeClr val="tx1"/>
          </a:solidFill>
        </p:spPr>
      </p:pic>
      <p:pic>
        <p:nvPicPr>
          <p:cNvPr id="2" name="Imagen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627423" y="72949"/>
            <a:ext cx="4370356" cy="6559671"/>
          </a:xfrm>
          <a:prstGeom prst="rect">
            <a:avLst/>
          </a:prstGeom>
        </p:spPr>
      </p:pic>
      <p:sp>
        <p:nvSpPr>
          <p:cNvPr id="14" name="Rectángulo 13"/>
          <p:cNvSpPr/>
          <p:nvPr/>
        </p:nvSpPr>
        <p:spPr>
          <a:xfrm>
            <a:off x="360613" y="6385876"/>
            <a:ext cx="7547019" cy="307777"/>
          </a:xfrm>
          <a:prstGeom prst="rect">
            <a:avLst/>
          </a:prstGeom>
        </p:spPr>
        <p:txBody>
          <a:bodyPr wrap="square">
            <a:spAutoFit/>
          </a:bodyPr>
          <a:lstStyle/>
          <a:p>
            <a:pPr algn="r"/>
            <a:r>
              <a:rPr lang="es-ES" sz="1200" smtClean="0">
                <a:solidFill>
                  <a:schemeClr val="bg1"/>
                </a:solidFill>
              </a:rPr>
              <a:t>¡Basta! + de 100 mujeres contra la violencia de género, REVISTA </a:t>
            </a:r>
            <a:r>
              <a:rPr lang="es-ES" sz="1200" err="1" smtClean="0">
                <a:solidFill>
                  <a:schemeClr val="bg1"/>
                </a:solidFill>
              </a:rPr>
              <a:t>NOMADíAS</a:t>
            </a:r>
            <a:r>
              <a:rPr lang="es-ES" sz="1200" smtClean="0">
                <a:solidFill>
                  <a:schemeClr val="bg1"/>
                </a:solidFill>
              </a:rPr>
              <a:t> Julio 2012, Número 15, 253-</a:t>
            </a:r>
            <a:r>
              <a:rPr lang="es-ES" sz="1400" smtClean="0">
                <a:solidFill>
                  <a:schemeClr val="bg1"/>
                </a:solidFill>
              </a:rPr>
              <a:t>272</a:t>
            </a:r>
            <a:endParaRPr lang="es-ES" sz="1400">
              <a:solidFill>
                <a:schemeClr val="bg1"/>
              </a:solidFill>
            </a:endParaRPr>
          </a:p>
        </p:txBody>
      </p:sp>
      <p:sp>
        <p:nvSpPr>
          <p:cNvPr id="8" name="Título 1"/>
          <p:cNvSpPr>
            <a:spLocks noGrp="1"/>
          </p:cNvSpPr>
          <p:nvPr>
            <p:ph type="title"/>
          </p:nvPr>
        </p:nvSpPr>
        <p:spPr>
          <a:xfrm>
            <a:off x="628650" y="1596979"/>
            <a:ext cx="7886700" cy="2257156"/>
          </a:xfrm>
        </p:spPr>
        <p:txBody>
          <a:bodyPr/>
          <a:lstStyle/>
          <a:p>
            <a:r>
              <a:rPr lang="es-ES" dirty="0">
                <a:solidFill>
                  <a:schemeClr val="bg1"/>
                </a:solidFill>
                <a:latin typeface="Ayuthaya" charset="-34"/>
                <a:ea typeface="Ayuthaya" charset="-34"/>
                <a:cs typeface="Ayuthaya" charset="-34"/>
              </a:rPr>
              <a:t>Detalles</a:t>
            </a:r>
          </a:p>
        </p:txBody>
      </p:sp>
      <p:sp>
        <p:nvSpPr>
          <p:cNvPr id="10" name="Marcador de texto 2"/>
          <p:cNvSpPr>
            <a:spLocks noGrp="1"/>
          </p:cNvSpPr>
          <p:nvPr>
            <p:ph type="body" idx="1"/>
          </p:nvPr>
        </p:nvSpPr>
        <p:spPr>
          <a:xfrm>
            <a:off x="628650" y="3931407"/>
            <a:ext cx="7886700" cy="1500187"/>
          </a:xfrm>
        </p:spPr>
        <p:txBody>
          <a:bodyPr>
            <a:normAutofit/>
          </a:bodyPr>
          <a:lstStyle/>
          <a:p>
            <a:r>
              <a:rPr lang="es-ES" sz="3200" dirty="0">
                <a:solidFill>
                  <a:schemeClr val="bg1"/>
                </a:solidFill>
                <a:latin typeface="Geeza Pro" charset="-78"/>
                <a:ea typeface="Geeza Pro" charset="-78"/>
                <a:cs typeface="Geeza Pro" charset="-78"/>
              </a:rPr>
              <a:t>Carmen Gloria Berríos</a:t>
            </a:r>
            <a:endParaRPr lang="es-ES_tradnl" sz="3200" dirty="0">
              <a:solidFill>
                <a:schemeClr val="bg1"/>
              </a:solidFill>
            </a:endParaRPr>
          </a:p>
        </p:txBody>
      </p:sp>
    </p:spTree>
    <p:extLst>
      <p:ext uri="{BB962C8B-B14F-4D97-AF65-F5344CB8AC3E}">
        <p14:creationId xmlns:p14="http://schemas.microsoft.com/office/powerpoint/2010/main" xmlns="" val="1827038421"/>
      </p:ext>
    </p:extLst>
  </p:cSld>
  <p:clrMapOvr>
    <a:masterClrMapping/>
  </p:clrMapOvr>
  <p:timing>
    <p:tnLst>
      <p:par>
        <p:cTn id="1" dur="indefinite" restart="never" nodeType="tmRoot"/>
      </p:par>
    </p:tnLst>
  </p:timing>
</p:sld>
</file>

<file path=ppt/theme/theme1.xml><?xml version="1.0" encoding="utf-8"?>
<a:theme xmlns:a="http://schemas.openxmlformats.org/drawingml/2006/main" name="Plantilla PP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lantilla PP1" id="{9EA17150-0081-D940-9A68-58E689312DF1}" vid="{CA8E69FF-5D5D-A346-B2E5-7A734D81A41C}"/>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 PP1</Template>
  <TotalTime>1416</TotalTime>
  <Words>2508</Words>
  <Application>Microsoft Macintosh PowerPoint</Application>
  <PresentationFormat>Presentación en pantalla (4:3)</PresentationFormat>
  <Paragraphs>111</Paragraphs>
  <Slides>36</Slides>
  <Notes>1</Notes>
  <HiddenSlides>0</HiddenSlides>
  <MMClips>0</MMClips>
  <ScaleCrop>false</ScaleCrop>
  <HeadingPairs>
    <vt:vector size="4" baseType="variant">
      <vt:variant>
        <vt:lpstr>Tema</vt:lpstr>
      </vt:variant>
      <vt:variant>
        <vt:i4>1</vt:i4>
      </vt:variant>
      <vt:variant>
        <vt:lpstr>Títulos de diapositiva</vt:lpstr>
      </vt:variant>
      <vt:variant>
        <vt:i4>36</vt:i4>
      </vt:variant>
    </vt:vector>
  </HeadingPairs>
  <TitlesOfParts>
    <vt:vector size="37" baseType="lpstr">
      <vt:lpstr>Plantilla PP1</vt:lpstr>
      <vt:lpstr>La aguja maestra</vt:lpstr>
      <vt:lpstr>Diapositiva 2</vt:lpstr>
      <vt:lpstr>Diapositiva 3</vt:lpstr>
      <vt:lpstr>Diapositiva 4</vt:lpstr>
      <vt:lpstr>Diapositiva 5</vt:lpstr>
      <vt:lpstr>Diapositiva 6</vt:lpstr>
      <vt:lpstr>Testigos de peluche</vt:lpstr>
      <vt:lpstr>Diapositiva 8</vt:lpstr>
      <vt:lpstr>Detalles</vt:lpstr>
      <vt:lpstr>Diapositiva 10</vt:lpstr>
      <vt:lpstr>Enemigas</vt:lpstr>
      <vt:lpstr>Diapositiva 12</vt:lpstr>
      <vt:lpstr>El zorro</vt:lpstr>
      <vt:lpstr>Diapositiva 14</vt:lpstr>
      <vt:lpstr>Silenciosa</vt:lpstr>
      <vt:lpstr>Diapositiva 16</vt:lpstr>
      <vt:lpstr>Las súplicas que nadie oyó</vt:lpstr>
      <vt:lpstr>Diapositiva 18</vt:lpstr>
      <vt:lpstr>Dejó caer el anillo</vt:lpstr>
      <vt:lpstr>Diapositiva 20</vt:lpstr>
      <vt:lpstr>Material docente</vt:lpstr>
      <vt:lpstr>Diapositiva 22</vt:lpstr>
      <vt:lpstr>Juego de roles</vt:lpstr>
      <vt:lpstr>Diapositiva 24</vt:lpstr>
      <vt:lpstr>Herencias</vt:lpstr>
      <vt:lpstr>Diapositiva 26</vt:lpstr>
      <vt:lpstr>Como en las películas</vt:lpstr>
      <vt:lpstr>Diapositiva 28</vt:lpstr>
      <vt:lpstr>Error de percepción</vt:lpstr>
      <vt:lpstr>Diapositiva 30</vt:lpstr>
      <vt:lpstr>Perdón, perdón</vt:lpstr>
      <vt:lpstr>Diapositiva 32</vt:lpstr>
      <vt:lpstr>Antígona de los objetos</vt:lpstr>
      <vt:lpstr>Diapositiva 34</vt:lpstr>
      <vt:lpstr>Exclusión</vt:lpstr>
      <vt:lpstr>Diapositiva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Desayuno</dc:title>
  <dc:creator>Myriam Perez</dc:creator>
  <cp:lastModifiedBy>moniKa Asiri</cp:lastModifiedBy>
  <cp:revision>246</cp:revision>
  <cp:lastPrinted>2017-03-23T22:18:05Z</cp:lastPrinted>
  <dcterms:created xsi:type="dcterms:W3CDTF">2017-03-20T19:54:36Z</dcterms:created>
  <dcterms:modified xsi:type="dcterms:W3CDTF">2017-12-12T16:20:17Z</dcterms:modified>
</cp:coreProperties>
</file>