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230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512F881-B8E8-47E6-95C1-2DF6B6561468}" type="doc">
      <dgm:prSet loTypeId="urn:microsoft.com/office/officeart/2005/8/layout/venn1" loCatId="relationship" qsTypeId="urn:microsoft.com/office/officeart/2005/8/quickstyle/simple1" qsCatId="simple" csTypeId="urn:microsoft.com/office/officeart/2005/8/colors/accent1_2" csCatId="accent1" phldr="1"/>
      <dgm:spPr/>
    </dgm:pt>
    <dgm:pt modelId="{3D749D6E-D82C-4A23-94A6-3C0FB7524DE1}">
      <dgm:prSet phldrT="[Texto]" custT="1"/>
      <dgm:spPr>
        <a:solidFill>
          <a:schemeClr val="accent3">
            <a:lumMod val="60000"/>
            <a:lumOff val="40000"/>
            <a:alpha val="50000"/>
          </a:schemeClr>
        </a:solidFill>
      </dgm:spPr>
      <dgm:t>
        <a:bodyPr/>
        <a:lstStyle/>
        <a:p>
          <a:r>
            <a:rPr lang="es-ES" sz="2400" b="1" dirty="0" smtClean="0">
              <a:solidFill>
                <a:schemeClr val="accent1">
                  <a:lumMod val="75000"/>
                </a:schemeClr>
              </a:solidFill>
            </a:rPr>
            <a:t>Dignidad</a:t>
          </a:r>
          <a:endParaRPr lang="es-ES" sz="2400" b="1" dirty="0" smtClean="0"/>
        </a:p>
        <a:p>
          <a:r>
            <a:rPr lang="es-ES" sz="1600" dirty="0" smtClean="0"/>
            <a:t>Es la </a:t>
          </a:r>
          <a:r>
            <a:rPr lang="es-ES" sz="1600" b="1" dirty="0" smtClean="0"/>
            <a:t>base del desarrollo </a:t>
          </a:r>
          <a:r>
            <a:rPr lang="es-ES" sz="1600" dirty="0" smtClean="0"/>
            <a:t>de los derechos humanos y se refiere al </a:t>
          </a:r>
          <a:r>
            <a:rPr lang="es-ES" sz="1600" b="1" dirty="0" smtClean="0"/>
            <a:t>valor inherente </a:t>
          </a:r>
          <a:r>
            <a:rPr lang="es-ES" sz="1600" dirty="0" smtClean="0"/>
            <a:t>que tiene </a:t>
          </a:r>
          <a:r>
            <a:rPr lang="es-ES" sz="1600" b="1" dirty="0" smtClean="0"/>
            <a:t>cada persona </a:t>
          </a:r>
          <a:r>
            <a:rPr lang="es-ES" sz="1600" dirty="0" smtClean="0"/>
            <a:t>por su condición de individuo de la especie humana.</a:t>
          </a:r>
          <a:endParaRPr lang="es-ES" sz="1600" dirty="0"/>
        </a:p>
      </dgm:t>
    </dgm:pt>
    <dgm:pt modelId="{F890B0FA-9E14-4743-B0B6-E7AA6C303509}" type="parTrans" cxnId="{45B6D164-1DC7-45CA-AFF6-4D408EE4D14A}">
      <dgm:prSet/>
      <dgm:spPr/>
      <dgm:t>
        <a:bodyPr/>
        <a:lstStyle/>
        <a:p>
          <a:endParaRPr lang="es-ES"/>
        </a:p>
      </dgm:t>
    </dgm:pt>
    <dgm:pt modelId="{DD112285-D4B9-4BD0-9C98-0597908EE79F}" type="sibTrans" cxnId="{45B6D164-1DC7-45CA-AFF6-4D408EE4D14A}">
      <dgm:prSet/>
      <dgm:spPr/>
      <dgm:t>
        <a:bodyPr/>
        <a:lstStyle/>
        <a:p>
          <a:endParaRPr lang="es-ES"/>
        </a:p>
      </dgm:t>
    </dgm:pt>
    <dgm:pt modelId="{E6DF3B10-B9D1-4957-A64E-1555E908DDB1}">
      <dgm:prSet phldrT="[Texto]" custT="1"/>
      <dgm:spPr/>
      <dgm:t>
        <a:bodyPr lIns="0" tIns="0" rIns="540000" bIns="468000"/>
        <a:lstStyle/>
        <a:p>
          <a:r>
            <a:rPr lang="es-ES" sz="2400" b="1" dirty="0" smtClean="0">
              <a:solidFill>
                <a:schemeClr val="accent1">
                  <a:lumMod val="75000"/>
                </a:schemeClr>
              </a:solidFill>
            </a:rPr>
            <a:t>Libertad</a:t>
          </a:r>
        </a:p>
        <a:p>
          <a:pPr marL="0" indent="0"/>
          <a:r>
            <a:rPr lang="es-ES" sz="1600" b="1" dirty="0" smtClean="0"/>
            <a:t>Atributo</a:t>
          </a:r>
          <a:r>
            <a:rPr lang="es-ES" sz="1600" dirty="0" smtClean="0"/>
            <a:t> de las personas naturales que les </a:t>
          </a:r>
          <a:r>
            <a:rPr lang="es-ES" sz="1600" b="1" dirty="0" smtClean="0"/>
            <a:t>permite auto determinarse y decidir</a:t>
          </a:r>
          <a:r>
            <a:rPr lang="es-ES" sz="1600" dirty="0" smtClean="0"/>
            <a:t> sobre las opciones y los actos que dan sentido a su existencia.</a:t>
          </a:r>
          <a:endParaRPr lang="es-ES" sz="1600" dirty="0"/>
        </a:p>
      </dgm:t>
    </dgm:pt>
    <dgm:pt modelId="{C861ABD9-7AB1-4132-AAC5-590BEC3D83F1}" type="parTrans" cxnId="{E60ECB83-244A-4A94-B3E9-F56B5CE9BFA3}">
      <dgm:prSet/>
      <dgm:spPr/>
      <dgm:t>
        <a:bodyPr/>
        <a:lstStyle/>
        <a:p>
          <a:endParaRPr lang="es-ES"/>
        </a:p>
      </dgm:t>
    </dgm:pt>
    <dgm:pt modelId="{D1B4C5FA-357A-47D2-A556-56F8ED79E826}" type="sibTrans" cxnId="{E60ECB83-244A-4A94-B3E9-F56B5CE9BFA3}">
      <dgm:prSet/>
      <dgm:spPr/>
      <dgm:t>
        <a:bodyPr/>
        <a:lstStyle/>
        <a:p>
          <a:endParaRPr lang="es-ES"/>
        </a:p>
      </dgm:t>
    </dgm:pt>
    <dgm:pt modelId="{92968B56-1C03-4849-AC92-F1A523855B14}">
      <dgm:prSet phldrT="[Texto]" custT="1"/>
      <dgm:spPr>
        <a:solidFill>
          <a:schemeClr val="accent4">
            <a:lumMod val="40000"/>
            <a:lumOff val="60000"/>
          </a:schemeClr>
        </a:solidFill>
      </dgm:spPr>
      <dgm:t>
        <a:bodyPr lIns="180000" tIns="0" rIns="0" bIns="216000"/>
        <a:lstStyle/>
        <a:p>
          <a:pPr>
            <a:tabLst>
              <a:tab pos="1976438" algn="l"/>
            </a:tabLst>
          </a:pPr>
          <a:r>
            <a:rPr lang="es-ES" sz="2400" b="1" dirty="0" smtClean="0">
              <a:solidFill>
                <a:schemeClr val="accent1">
                  <a:lumMod val="75000"/>
                </a:schemeClr>
              </a:solidFill>
            </a:rPr>
            <a:t>    Igualdad</a:t>
          </a:r>
        </a:p>
        <a:p>
          <a:pPr marL="176213" indent="0">
            <a:tabLst>
              <a:tab pos="1976438" algn="l"/>
            </a:tabLst>
          </a:pPr>
          <a:r>
            <a:rPr lang="es-ES" sz="1500" dirty="0" smtClean="0"/>
            <a:t>Reconocimiento de las diferencias que existen entre todos los seres humanos pero establece que frente a éstas, </a:t>
          </a:r>
          <a:r>
            <a:rPr lang="es-ES" sz="1500" b="1" dirty="0" smtClean="0"/>
            <a:t>todos y todas debemos recibir un trato que garantice el igual ejercicio de nuestros derechos humanos</a:t>
          </a:r>
          <a:r>
            <a:rPr lang="es-ES" sz="1500" dirty="0" smtClean="0"/>
            <a:t>.</a:t>
          </a:r>
          <a:endParaRPr lang="es-ES" sz="1500" dirty="0"/>
        </a:p>
      </dgm:t>
    </dgm:pt>
    <dgm:pt modelId="{617EC2A6-1040-4465-AEFC-50E0E046BCE7}" type="parTrans" cxnId="{E2B7BDE6-3C79-47AB-A279-049203161EE6}">
      <dgm:prSet/>
      <dgm:spPr/>
      <dgm:t>
        <a:bodyPr/>
        <a:lstStyle/>
        <a:p>
          <a:endParaRPr lang="es-ES"/>
        </a:p>
      </dgm:t>
    </dgm:pt>
    <dgm:pt modelId="{8FABFA27-88FF-47E8-B9E9-354273BB6676}" type="sibTrans" cxnId="{E2B7BDE6-3C79-47AB-A279-049203161EE6}">
      <dgm:prSet/>
      <dgm:spPr/>
      <dgm:t>
        <a:bodyPr/>
        <a:lstStyle/>
        <a:p>
          <a:endParaRPr lang="es-ES"/>
        </a:p>
      </dgm:t>
    </dgm:pt>
    <dgm:pt modelId="{2609F1C1-81DF-42C2-A42E-1197E99CC358}" type="pres">
      <dgm:prSet presAssocID="{3512F881-B8E8-47E6-95C1-2DF6B6561468}" presName="compositeShape" presStyleCnt="0">
        <dgm:presLayoutVars>
          <dgm:chMax val="7"/>
          <dgm:dir/>
          <dgm:resizeHandles val="exact"/>
        </dgm:presLayoutVars>
      </dgm:prSet>
      <dgm:spPr/>
    </dgm:pt>
    <dgm:pt modelId="{2C9AFFDD-8856-43FD-ACE5-A219ED106B12}" type="pres">
      <dgm:prSet presAssocID="{3D749D6E-D82C-4A23-94A6-3C0FB7524DE1}" presName="circ1" presStyleLbl="vennNode1" presStyleIdx="0" presStyleCnt="3" custLinFactNeighborX="-1090" custLinFactNeighborY="-2180"/>
      <dgm:spPr/>
      <dgm:t>
        <a:bodyPr/>
        <a:lstStyle/>
        <a:p>
          <a:endParaRPr lang="es-ES"/>
        </a:p>
      </dgm:t>
    </dgm:pt>
    <dgm:pt modelId="{C5B1E087-309B-4683-809A-359475B6D997}" type="pres">
      <dgm:prSet presAssocID="{3D749D6E-D82C-4A23-94A6-3C0FB7524DE1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47EE2E4E-A2BD-4C02-8685-5FE37463E0B0}" type="pres">
      <dgm:prSet presAssocID="{E6DF3B10-B9D1-4957-A64E-1555E908DDB1}" presName="circ2" presStyleLbl="vennNode1" presStyleIdx="1" presStyleCnt="3" custLinFactNeighborX="5448" custLinFactNeighborY="2654"/>
      <dgm:spPr/>
      <dgm:t>
        <a:bodyPr/>
        <a:lstStyle/>
        <a:p>
          <a:endParaRPr lang="es-ES"/>
        </a:p>
      </dgm:t>
    </dgm:pt>
    <dgm:pt modelId="{9DEF5CF4-328E-418F-ACDD-E376362CE087}" type="pres">
      <dgm:prSet presAssocID="{E6DF3B10-B9D1-4957-A64E-1555E908DDB1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6C2FB8E1-89F2-47E4-886F-04B6FBE9AEC2}" type="pres">
      <dgm:prSet presAssocID="{92968B56-1C03-4849-AC92-F1A523855B14}" presName="circ3" presStyleLbl="vennNode1" presStyleIdx="2" presStyleCnt="3" custLinFactNeighborX="-11986" custLinFactNeighborY="2654"/>
      <dgm:spPr/>
      <dgm:t>
        <a:bodyPr/>
        <a:lstStyle/>
        <a:p>
          <a:endParaRPr lang="es-ES"/>
        </a:p>
      </dgm:t>
    </dgm:pt>
    <dgm:pt modelId="{3595F389-D3FA-4E93-BDE2-08ABFE9C513C}" type="pres">
      <dgm:prSet presAssocID="{92968B56-1C03-4849-AC92-F1A523855B14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3870FD65-CED2-4BCF-9975-5004C19ABB7D}" type="presOf" srcId="{92968B56-1C03-4849-AC92-F1A523855B14}" destId="{6C2FB8E1-89F2-47E4-886F-04B6FBE9AEC2}" srcOrd="0" destOrd="0" presId="urn:microsoft.com/office/officeart/2005/8/layout/venn1"/>
    <dgm:cxn modelId="{E60ECB83-244A-4A94-B3E9-F56B5CE9BFA3}" srcId="{3512F881-B8E8-47E6-95C1-2DF6B6561468}" destId="{E6DF3B10-B9D1-4957-A64E-1555E908DDB1}" srcOrd="1" destOrd="0" parTransId="{C861ABD9-7AB1-4132-AAC5-590BEC3D83F1}" sibTransId="{D1B4C5FA-357A-47D2-A556-56F8ED79E826}"/>
    <dgm:cxn modelId="{C1D0C3E2-D1DD-4F79-8815-F5B2DB4945F1}" type="presOf" srcId="{3D749D6E-D82C-4A23-94A6-3C0FB7524DE1}" destId="{2C9AFFDD-8856-43FD-ACE5-A219ED106B12}" srcOrd="0" destOrd="0" presId="urn:microsoft.com/office/officeart/2005/8/layout/venn1"/>
    <dgm:cxn modelId="{988C84C8-7EDA-4D4D-8D9A-0BC4543E1F5A}" type="presOf" srcId="{E6DF3B10-B9D1-4957-A64E-1555E908DDB1}" destId="{47EE2E4E-A2BD-4C02-8685-5FE37463E0B0}" srcOrd="0" destOrd="0" presId="urn:microsoft.com/office/officeart/2005/8/layout/venn1"/>
    <dgm:cxn modelId="{54F08380-29C6-49AB-9246-7BF061A8FE0C}" type="presOf" srcId="{3512F881-B8E8-47E6-95C1-2DF6B6561468}" destId="{2609F1C1-81DF-42C2-A42E-1197E99CC358}" srcOrd="0" destOrd="0" presId="urn:microsoft.com/office/officeart/2005/8/layout/venn1"/>
    <dgm:cxn modelId="{819E49EA-23B1-4718-9F79-D48F6653E902}" type="presOf" srcId="{3D749D6E-D82C-4A23-94A6-3C0FB7524DE1}" destId="{C5B1E087-309B-4683-809A-359475B6D997}" srcOrd="1" destOrd="0" presId="urn:microsoft.com/office/officeart/2005/8/layout/venn1"/>
    <dgm:cxn modelId="{D7767B73-8166-4377-86D0-B88400546997}" type="presOf" srcId="{92968B56-1C03-4849-AC92-F1A523855B14}" destId="{3595F389-D3FA-4E93-BDE2-08ABFE9C513C}" srcOrd="1" destOrd="0" presId="urn:microsoft.com/office/officeart/2005/8/layout/venn1"/>
    <dgm:cxn modelId="{93B4DFFF-13FA-4114-A793-13D7B099C794}" type="presOf" srcId="{E6DF3B10-B9D1-4957-A64E-1555E908DDB1}" destId="{9DEF5CF4-328E-418F-ACDD-E376362CE087}" srcOrd="1" destOrd="0" presId="urn:microsoft.com/office/officeart/2005/8/layout/venn1"/>
    <dgm:cxn modelId="{45B6D164-1DC7-45CA-AFF6-4D408EE4D14A}" srcId="{3512F881-B8E8-47E6-95C1-2DF6B6561468}" destId="{3D749D6E-D82C-4A23-94A6-3C0FB7524DE1}" srcOrd="0" destOrd="0" parTransId="{F890B0FA-9E14-4743-B0B6-E7AA6C303509}" sibTransId="{DD112285-D4B9-4BD0-9C98-0597908EE79F}"/>
    <dgm:cxn modelId="{E2B7BDE6-3C79-47AB-A279-049203161EE6}" srcId="{3512F881-B8E8-47E6-95C1-2DF6B6561468}" destId="{92968B56-1C03-4849-AC92-F1A523855B14}" srcOrd="2" destOrd="0" parTransId="{617EC2A6-1040-4465-AEFC-50E0E046BCE7}" sibTransId="{8FABFA27-88FF-47E8-B9E9-354273BB6676}"/>
    <dgm:cxn modelId="{D7CA5011-DF51-4BE9-A406-E91C0A816490}" type="presParOf" srcId="{2609F1C1-81DF-42C2-A42E-1197E99CC358}" destId="{2C9AFFDD-8856-43FD-ACE5-A219ED106B12}" srcOrd="0" destOrd="0" presId="urn:microsoft.com/office/officeart/2005/8/layout/venn1"/>
    <dgm:cxn modelId="{18206B9B-7EBA-4FB0-AE5B-BA3EE6F00465}" type="presParOf" srcId="{2609F1C1-81DF-42C2-A42E-1197E99CC358}" destId="{C5B1E087-309B-4683-809A-359475B6D997}" srcOrd="1" destOrd="0" presId="urn:microsoft.com/office/officeart/2005/8/layout/venn1"/>
    <dgm:cxn modelId="{27D9288A-2B4E-4159-8B22-DB33518195F3}" type="presParOf" srcId="{2609F1C1-81DF-42C2-A42E-1197E99CC358}" destId="{47EE2E4E-A2BD-4C02-8685-5FE37463E0B0}" srcOrd="2" destOrd="0" presId="urn:microsoft.com/office/officeart/2005/8/layout/venn1"/>
    <dgm:cxn modelId="{896100BC-A786-44D6-9E3B-8E4D0689DCFB}" type="presParOf" srcId="{2609F1C1-81DF-42C2-A42E-1197E99CC358}" destId="{9DEF5CF4-328E-418F-ACDD-E376362CE087}" srcOrd="3" destOrd="0" presId="urn:microsoft.com/office/officeart/2005/8/layout/venn1"/>
    <dgm:cxn modelId="{C891A988-1BC2-4AE8-ACCE-1B7A1F41BC33}" type="presParOf" srcId="{2609F1C1-81DF-42C2-A42E-1197E99CC358}" destId="{6C2FB8E1-89F2-47E4-886F-04B6FBE9AEC2}" srcOrd="4" destOrd="0" presId="urn:microsoft.com/office/officeart/2005/8/layout/venn1"/>
    <dgm:cxn modelId="{6CF875FD-A36A-4914-A0F6-74CEF7013436}" type="presParOf" srcId="{2609F1C1-81DF-42C2-A42E-1197E99CC358}" destId="{3595F389-D3FA-4E93-BDE2-08ABFE9C513C}" srcOrd="5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C9AFFDD-8856-43FD-ACE5-A219ED106B12}">
      <dsp:nvSpPr>
        <dsp:cNvPr id="0" name=""/>
        <dsp:cNvSpPr/>
      </dsp:nvSpPr>
      <dsp:spPr>
        <a:xfrm>
          <a:off x="2147209" y="86975"/>
          <a:ext cx="3277987" cy="3277987"/>
        </a:xfrm>
        <a:prstGeom prst="ellipse">
          <a:avLst/>
        </a:prstGeom>
        <a:solidFill>
          <a:schemeClr val="accent3">
            <a:lumMod val="60000"/>
            <a:lumOff val="40000"/>
            <a:alpha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400" b="1" kern="1200" dirty="0" smtClean="0">
              <a:solidFill>
                <a:schemeClr val="accent1">
                  <a:lumMod val="75000"/>
                </a:schemeClr>
              </a:solidFill>
            </a:rPr>
            <a:t>Dignidad</a:t>
          </a:r>
          <a:endParaRPr lang="es-ES" sz="2400" b="1" kern="1200" dirty="0" smtClean="0"/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kern="1200" dirty="0" smtClean="0"/>
            <a:t>Es la </a:t>
          </a:r>
          <a:r>
            <a:rPr lang="es-ES" sz="1600" b="1" kern="1200" dirty="0" smtClean="0"/>
            <a:t>base del desarrollo </a:t>
          </a:r>
          <a:r>
            <a:rPr lang="es-ES" sz="1600" kern="1200" dirty="0" smtClean="0"/>
            <a:t>de los derechos humanos y se refiere al </a:t>
          </a:r>
          <a:r>
            <a:rPr lang="es-ES" sz="1600" b="1" kern="1200" dirty="0" smtClean="0"/>
            <a:t>valor inherente </a:t>
          </a:r>
          <a:r>
            <a:rPr lang="es-ES" sz="1600" kern="1200" dirty="0" smtClean="0"/>
            <a:t>que tiene </a:t>
          </a:r>
          <a:r>
            <a:rPr lang="es-ES" sz="1600" b="1" kern="1200" dirty="0" smtClean="0"/>
            <a:t>cada persona </a:t>
          </a:r>
          <a:r>
            <a:rPr lang="es-ES" sz="1600" kern="1200" dirty="0" smtClean="0"/>
            <a:t>por su condición de individuo de la especie humana.</a:t>
          </a:r>
          <a:endParaRPr lang="es-ES" sz="1600" kern="1200" dirty="0"/>
        </a:p>
      </dsp:txBody>
      <dsp:txXfrm>
        <a:off x="2584274" y="660623"/>
        <a:ext cx="2403857" cy="1475094"/>
      </dsp:txXfrm>
    </dsp:sp>
    <dsp:sp modelId="{47EE2E4E-A2BD-4C02-8685-5FE37463E0B0}">
      <dsp:nvSpPr>
        <dsp:cNvPr id="0" name=""/>
        <dsp:cNvSpPr/>
      </dsp:nvSpPr>
      <dsp:spPr>
        <a:xfrm>
          <a:off x="3544331" y="2294176"/>
          <a:ext cx="3277987" cy="3277987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540000" bIns="46800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400" b="1" kern="1200" dirty="0" smtClean="0">
              <a:solidFill>
                <a:schemeClr val="accent1">
                  <a:lumMod val="75000"/>
                </a:schemeClr>
              </a:solidFill>
            </a:rPr>
            <a:t>Libertad</a:t>
          </a: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b="1" kern="1200" dirty="0" smtClean="0"/>
            <a:t>Atributo</a:t>
          </a:r>
          <a:r>
            <a:rPr lang="es-ES" sz="1600" kern="1200" dirty="0" smtClean="0"/>
            <a:t> de las personas naturales que les </a:t>
          </a:r>
          <a:r>
            <a:rPr lang="es-ES" sz="1600" b="1" kern="1200" dirty="0" smtClean="0"/>
            <a:t>permite auto determinarse y decidir</a:t>
          </a:r>
          <a:r>
            <a:rPr lang="es-ES" sz="1600" kern="1200" dirty="0" smtClean="0"/>
            <a:t> sobre las opciones y los actos que dan sentido a su existencia.</a:t>
          </a:r>
          <a:endParaRPr lang="es-ES" sz="1600" kern="1200" dirty="0"/>
        </a:p>
      </dsp:txBody>
      <dsp:txXfrm>
        <a:off x="4546849" y="3140989"/>
        <a:ext cx="1966792" cy="1802893"/>
      </dsp:txXfrm>
    </dsp:sp>
    <dsp:sp modelId="{6C2FB8E1-89F2-47E4-886F-04B6FBE9AEC2}">
      <dsp:nvSpPr>
        <dsp:cNvPr id="0" name=""/>
        <dsp:cNvSpPr/>
      </dsp:nvSpPr>
      <dsp:spPr>
        <a:xfrm>
          <a:off x="607232" y="2294176"/>
          <a:ext cx="3277987" cy="3277987"/>
        </a:xfrm>
        <a:prstGeom prst="ellipse">
          <a:avLst/>
        </a:prstGeom>
        <a:solidFill>
          <a:schemeClr val="accent4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80000" tIns="0" rIns="0" bIns="21600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tabLst>
              <a:tab pos="1976438" algn="l"/>
            </a:tabLst>
          </a:pPr>
          <a:r>
            <a:rPr lang="es-ES" sz="2400" b="1" kern="1200" dirty="0" smtClean="0">
              <a:solidFill>
                <a:schemeClr val="accent1">
                  <a:lumMod val="75000"/>
                </a:schemeClr>
              </a:solidFill>
            </a:rPr>
            <a:t>    Igualdad</a:t>
          </a:r>
        </a:p>
        <a:p>
          <a:pPr marL="176213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tabLst>
              <a:tab pos="1976438" algn="l"/>
            </a:tabLst>
          </a:pPr>
          <a:r>
            <a:rPr lang="es-ES" sz="1500" kern="1200" dirty="0" smtClean="0"/>
            <a:t>Reconocimiento de las diferencias que existen entre todos los seres humanos pero establece que frente a éstas, </a:t>
          </a:r>
          <a:r>
            <a:rPr lang="es-ES" sz="1500" b="1" kern="1200" dirty="0" smtClean="0"/>
            <a:t>todos y todas debemos recibir un trato que garantice el igual ejercicio de nuestros derechos humanos</a:t>
          </a:r>
          <a:r>
            <a:rPr lang="es-ES" sz="1500" kern="1200" dirty="0" smtClean="0"/>
            <a:t>.</a:t>
          </a:r>
          <a:endParaRPr lang="es-ES" sz="1500" kern="1200" dirty="0"/>
        </a:p>
      </dsp:txBody>
      <dsp:txXfrm>
        <a:off x="915909" y="3140989"/>
        <a:ext cx="1966792" cy="180289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AE5AFE-1304-484B-8355-C109F25EE16A}" type="datetimeFigureOut">
              <a:rPr lang="es-ES" smtClean="0"/>
              <a:pPr/>
              <a:t>08/04/2016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0F5E75C-19BE-4D68-9290-F3F2C94939C5}" type="slidenum">
              <a:rPr lang="es-ES">
                <a:solidFill>
                  <a:prstClr val="black"/>
                </a:solidFill>
              </a:rPr>
              <a:pPr/>
              <a:t>‹Nº›</a:t>
            </a:fld>
            <a:endParaRPr lang="es-E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35913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AE5AFE-1304-484B-8355-C109F25EE16A}" type="datetimeFigureOut">
              <a:rPr lang="es-ES" smtClean="0"/>
              <a:pPr/>
              <a:t>08/04/2016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0F5E75C-19BE-4D68-9290-F3F2C94939C5}" type="slidenum">
              <a:rPr lang="es-ES">
                <a:solidFill>
                  <a:prstClr val="black"/>
                </a:solidFill>
              </a:rPr>
              <a:pPr/>
              <a:t>‹Nº›</a:t>
            </a:fld>
            <a:endParaRPr lang="es-E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52737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AE5AFE-1304-484B-8355-C109F25EE16A}" type="datetimeFigureOut">
              <a:rPr lang="es-ES" smtClean="0"/>
              <a:pPr/>
              <a:t>08/04/2016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0F5E75C-19BE-4D68-9290-F3F2C94939C5}" type="slidenum">
              <a:rPr lang="es-ES">
                <a:solidFill>
                  <a:prstClr val="black"/>
                </a:solidFill>
              </a:rPr>
              <a:pPr/>
              <a:t>‹Nº›</a:t>
            </a:fld>
            <a:endParaRPr lang="es-E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31730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s-EC" sz="1600" dirty="0" smtClean="0"/>
              <a:t>Dirección General de  Educación e Investigació</a:t>
            </a:r>
            <a:r>
              <a:rPr lang="es-EC" dirty="0" smtClean="0"/>
              <a:t>n</a:t>
            </a:r>
          </a:p>
          <a:p>
            <a:pPr>
              <a:defRPr/>
            </a:pPr>
            <a:r>
              <a:rPr lang="es-EC" sz="1600" dirty="0" smtClean="0"/>
              <a:t>Dirección Nacional Técnica de Educación y Capacitación</a:t>
            </a:r>
            <a:endParaRPr lang="es-ES_tradnl" sz="1600" dirty="0" smtClean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39874011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pe dnte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12" name="11 Rectángulo"/>
          <p:cNvSpPr/>
          <p:nvPr userDrawn="1"/>
        </p:nvSpPr>
        <p:spPr>
          <a:xfrm>
            <a:off x="1928794" y="3000372"/>
            <a:ext cx="4786346" cy="28575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216000" bIns="0" rtlCol="0" anchor="ctr" anchorCtr="1"/>
          <a:lstStyle/>
          <a:p>
            <a:pPr algn="ctr"/>
            <a:endParaRPr lang="es-ES" dirty="0">
              <a:solidFill>
                <a:srgbClr val="0070C0"/>
              </a:solidFill>
            </a:endParaRPr>
          </a:p>
        </p:txBody>
      </p:sp>
      <p:pic>
        <p:nvPicPr>
          <p:cNvPr id="2052" name="Picture 4"/>
          <p:cNvPicPr>
            <a:picLocks noChangeAspect="1" noChangeArrowheads="1"/>
          </p:cNvPicPr>
          <p:nvPr userDrawn="1"/>
        </p:nvPicPr>
        <p:blipFill>
          <a:blip r:embed="rId2"/>
          <a:srcRect l="11764" r="11964" b="4"/>
          <a:stretch>
            <a:fillRect/>
          </a:stretch>
        </p:blipFill>
        <p:spPr bwMode="auto">
          <a:xfrm>
            <a:off x="-32" y="6296049"/>
            <a:ext cx="3643338" cy="5619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122880253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s-EC" sz="1600" smtClean="0"/>
              <a:t>Dirección General de  Educación e Investigació</a:t>
            </a:r>
            <a:r>
              <a:rPr lang="es-EC" smtClean="0"/>
              <a:t>n</a:t>
            </a:r>
          </a:p>
          <a:p>
            <a:pPr>
              <a:defRPr/>
            </a:pPr>
            <a:r>
              <a:rPr lang="es-EC" sz="1600" smtClean="0"/>
              <a:t>Dirección Nacional Técnica de Educación y Capacitación</a:t>
            </a:r>
            <a:endParaRPr lang="es-ES_tradnl" sz="1600" smtClean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55813186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s-EC" sz="1600" smtClean="0"/>
              <a:t>Dirección General de  Educación e Investigació</a:t>
            </a:r>
            <a:r>
              <a:rPr lang="es-EC" smtClean="0"/>
              <a:t>n</a:t>
            </a:r>
          </a:p>
          <a:p>
            <a:pPr>
              <a:defRPr/>
            </a:pPr>
            <a:r>
              <a:rPr lang="es-EC" sz="1600" smtClean="0"/>
              <a:t>Dirección Nacional Técnica de Educación y Capacitación</a:t>
            </a:r>
            <a:endParaRPr lang="es-ES_tradnl" sz="1600" smtClean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93994335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s-EC" sz="1600" smtClean="0"/>
              <a:t>Dirección General de  Educación e Investigació</a:t>
            </a:r>
            <a:r>
              <a:rPr lang="es-EC" smtClean="0"/>
              <a:t>n</a:t>
            </a:r>
          </a:p>
          <a:p>
            <a:pPr>
              <a:defRPr/>
            </a:pPr>
            <a:r>
              <a:rPr lang="es-EC" sz="1600" smtClean="0"/>
              <a:t>Dirección Nacional Técnica de Educación y Capacitación</a:t>
            </a:r>
            <a:endParaRPr lang="es-ES_tradnl" sz="1600" smtClean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0827752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AE5AFE-1304-484B-8355-C109F25EE16A}" type="datetimeFigureOut">
              <a:rPr lang="es-ES" smtClean="0"/>
              <a:pPr/>
              <a:t>08/04/2016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0F5E75C-19BE-4D68-9290-F3F2C94939C5}" type="slidenum">
              <a:rPr lang="es-ES">
                <a:solidFill>
                  <a:prstClr val="black"/>
                </a:solidFill>
              </a:rPr>
              <a:pPr/>
              <a:t>‹Nº›</a:t>
            </a:fld>
            <a:endParaRPr lang="es-E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90853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AE5AFE-1304-484B-8355-C109F25EE16A}" type="datetimeFigureOut">
              <a:rPr lang="es-ES" smtClean="0"/>
              <a:pPr/>
              <a:t>08/04/2016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0F5E75C-19BE-4D68-9290-F3F2C94939C5}" type="slidenum">
              <a:rPr lang="es-ES">
                <a:solidFill>
                  <a:prstClr val="black"/>
                </a:solidFill>
              </a:rPr>
              <a:pPr/>
              <a:t>‹Nº›</a:t>
            </a:fld>
            <a:endParaRPr lang="es-E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71192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AE5AFE-1304-484B-8355-C109F25EE16A}" type="datetimeFigureOut">
              <a:rPr lang="es-ES" smtClean="0"/>
              <a:pPr/>
              <a:t>08/04/2016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0F5E75C-19BE-4D68-9290-F3F2C94939C5}" type="slidenum">
              <a:rPr lang="es-ES">
                <a:solidFill>
                  <a:prstClr val="black"/>
                </a:solidFill>
              </a:rPr>
              <a:pPr/>
              <a:t>‹Nº›</a:t>
            </a:fld>
            <a:endParaRPr lang="es-E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77678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AE5AFE-1304-484B-8355-C109F25EE16A}" type="datetimeFigureOut">
              <a:rPr lang="es-ES" smtClean="0"/>
              <a:pPr/>
              <a:t>08/04/2016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>
              <a:solidFill>
                <a:prstClr val="black"/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0F5E75C-19BE-4D68-9290-F3F2C94939C5}" type="slidenum">
              <a:rPr lang="es-ES">
                <a:solidFill>
                  <a:prstClr val="black"/>
                </a:solidFill>
              </a:rPr>
              <a:pPr/>
              <a:t>‹Nº›</a:t>
            </a:fld>
            <a:endParaRPr lang="es-E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58485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AE5AFE-1304-484B-8355-C109F25EE16A}" type="datetimeFigureOut">
              <a:rPr lang="es-ES" smtClean="0"/>
              <a:pPr/>
              <a:t>08/04/2016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0F5E75C-19BE-4D68-9290-F3F2C94939C5}" type="slidenum">
              <a:rPr lang="es-ES">
                <a:solidFill>
                  <a:prstClr val="black"/>
                </a:solidFill>
              </a:rPr>
              <a:pPr/>
              <a:t>‹Nº›</a:t>
            </a:fld>
            <a:endParaRPr lang="es-E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47265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AE5AFE-1304-484B-8355-C109F25EE16A}" type="datetimeFigureOut">
              <a:rPr lang="es-ES" smtClean="0"/>
              <a:pPr/>
              <a:t>08/04/2016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>
              <a:solidFill>
                <a:prstClr val="black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0F5E75C-19BE-4D68-9290-F3F2C94939C5}" type="slidenum">
              <a:rPr lang="es-ES">
                <a:solidFill>
                  <a:prstClr val="black"/>
                </a:solidFill>
              </a:rPr>
              <a:pPr/>
              <a:t>‹Nº›</a:t>
            </a:fld>
            <a:endParaRPr lang="es-E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19860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AE5AFE-1304-484B-8355-C109F25EE16A}" type="datetimeFigureOut">
              <a:rPr lang="es-ES" smtClean="0"/>
              <a:pPr/>
              <a:t>08/04/2016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0F5E75C-19BE-4D68-9290-F3F2C94939C5}" type="slidenum">
              <a:rPr lang="es-ES">
                <a:solidFill>
                  <a:prstClr val="black"/>
                </a:solidFill>
              </a:rPr>
              <a:pPr/>
              <a:t>‹Nº›</a:t>
            </a:fld>
            <a:endParaRPr lang="es-E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62321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AE5AFE-1304-484B-8355-C109F25EE16A}" type="datetimeFigureOut">
              <a:rPr lang="es-ES" smtClean="0"/>
              <a:pPr/>
              <a:t>08/04/2016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0F5E75C-19BE-4D68-9290-F3F2C94939C5}" type="slidenum">
              <a:rPr lang="es-ES">
                <a:solidFill>
                  <a:prstClr val="black"/>
                </a:solidFill>
              </a:rPr>
              <a:pPr/>
              <a:t>‹Nº›</a:t>
            </a:fld>
            <a:endParaRPr lang="es-E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79298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3" descr="Fondo DPE para ppt.jpg"/>
          <p:cNvPicPr>
            <a:picLocks noChangeAspect="1"/>
          </p:cNvPicPr>
          <p:nvPr userDrawn="1"/>
        </p:nvPicPr>
        <p:blipFill>
          <a:blip r:embed="rId18" cstate="print"/>
          <a:stretch>
            <a:fillRect/>
          </a:stretch>
        </p:blipFill>
        <p:spPr>
          <a:xfrm>
            <a:off x="0" y="-220663"/>
            <a:ext cx="9144000" cy="6935811"/>
          </a:xfrm>
          <a:prstGeom prst="rect">
            <a:avLst/>
          </a:prstGeom>
          <a:solidFill>
            <a:schemeClr val="accent3">
              <a:lumMod val="50000"/>
            </a:schemeClr>
          </a:solidFill>
        </p:spPr>
      </p:pic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0" y="6286520"/>
            <a:ext cx="5143504" cy="504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rgbClr val="0070C0"/>
                </a:solidFill>
              </a:defRPr>
            </a:lvl1pPr>
          </a:lstStyle>
          <a:p>
            <a:pPr>
              <a:defRPr/>
            </a:pPr>
            <a:r>
              <a:rPr lang="es-EC" sz="1600" dirty="0" smtClean="0"/>
              <a:t>Dirección General de  Educación e Investigació</a:t>
            </a:r>
            <a:r>
              <a:rPr lang="es-EC" dirty="0" smtClean="0"/>
              <a:t>n</a:t>
            </a:r>
          </a:p>
          <a:p>
            <a:pPr>
              <a:defRPr/>
            </a:pPr>
            <a:r>
              <a:rPr lang="es-EC" sz="1600" dirty="0" smtClean="0"/>
              <a:t>Dirección Nacional Técnica de Educación y Capacitación</a:t>
            </a:r>
            <a:endParaRPr lang="es-ES_tradnl" sz="1600" dirty="0" smtClean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4633948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7 Grupo"/>
          <p:cNvGrpSpPr/>
          <p:nvPr/>
        </p:nvGrpSpPr>
        <p:grpSpPr>
          <a:xfrm>
            <a:off x="672550" y="809734"/>
            <a:ext cx="7643866" cy="5643602"/>
            <a:chOff x="285720" y="571480"/>
            <a:chExt cx="8143932" cy="5643602"/>
          </a:xfrm>
        </p:grpSpPr>
        <p:graphicFrame>
          <p:nvGraphicFramePr>
            <p:cNvPr id="5" name="4 Diagrama"/>
            <p:cNvGraphicFramePr/>
            <p:nvPr/>
          </p:nvGraphicFramePr>
          <p:xfrm>
            <a:off x="285720" y="571480"/>
            <a:ext cx="8143932" cy="5643602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2" r:lo="rId3" r:qs="rId4" r:cs="rId5"/>
            </a:graphicData>
          </a:graphic>
        </p:graphicFrame>
        <p:sp>
          <p:nvSpPr>
            <p:cNvPr id="6" name="5 Flecha curvada hacia la derecha"/>
            <p:cNvSpPr/>
            <p:nvPr/>
          </p:nvSpPr>
          <p:spPr>
            <a:xfrm rot="1507690" flipV="1">
              <a:off x="1839510" y="1526953"/>
              <a:ext cx="428628" cy="1357322"/>
            </a:xfrm>
            <a:prstGeom prst="curvedRightArrow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>
                <a:solidFill>
                  <a:prstClr val="black"/>
                </a:solidFill>
              </a:endParaRPr>
            </a:p>
          </p:txBody>
        </p:sp>
        <p:sp>
          <p:nvSpPr>
            <p:cNvPr id="7" name="6 Flecha curvada hacia la derecha"/>
            <p:cNvSpPr/>
            <p:nvPr/>
          </p:nvSpPr>
          <p:spPr>
            <a:xfrm rot="20353746" flipH="1" flipV="1">
              <a:off x="6274322" y="1539876"/>
              <a:ext cx="428400" cy="1357200"/>
            </a:xfrm>
            <a:prstGeom prst="curvedRightArrow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>
                <a:solidFill>
                  <a:prstClr val="black"/>
                </a:solidFill>
              </a:endParaRPr>
            </a:p>
          </p:txBody>
        </p:sp>
      </p:grpSp>
      <p:sp>
        <p:nvSpPr>
          <p:cNvPr id="8" name="2 Subtítulo"/>
          <p:cNvSpPr txBox="1">
            <a:spLocks/>
          </p:cNvSpPr>
          <p:nvPr/>
        </p:nvSpPr>
        <p:spPr bwMode="auto">
          <a:xfrm>
            <a:off x="71438" y="-164560"/>
            <a:ext cx="9001156" cy="857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  <a:buFont typeface="Arial" charset="0"/>
              <a:buNone/>
              <a:defRPr/>
            </a:pPr>
            <a:r>
              <a:rPr lang="es-EC" sz="2800" b="1" dirty="0" smtClean="0">
                <a:solidFill>
                  <a:srgbClr val="4F81BD">
                    <a:lumMod val="75000"/>
                  </a:srgbClr>
                </a:solidFill>
                <a:cs typeface="Arial"/>
              </a:rPr>
              <a:t>Fundamentos </a:t>
            </a:r>
            <a:r>
              <a:rPr lang="es-EC" sz="2800" b="1" dirty="0">
                <a:solidFill>
                  <a:srgbClr val="4F81BD">
                    <a:lumMod val="75000"/>
                  </a:srgbClr>
                </a:solidFill>
                <a:cs typeface="Arial"/>
              </a:rPr>
              <a:t>de los derechos humanos: </a:t>
            </a:r>
            <a:endParaRPr lang="es-EC" sz="2800" b="1" dirty="0" smtClean="0">
              <a:solidFill>
                <a:srgbClr val="4F81BD">
                  <a:lumMod val="75000"/>
                </a:srgbClr>
              </a:solidFill>
              <a:cs typeface="Arial"/>
            </a:endParaRPr>
          </a:p>
          <a:p>
            <a:pPr algn="ctr">
              <a:spcBef>
                <a:spcPct val="20000"/>
              </a:spcBef>
              <a:buFont typeface="Arial" charset="0"/>
              <a:buNone/>
              <a:defRPr/>
            </a:pPr>
            <a:r>
              <a:rPr lang="es-EC" sz="2800" b="1" dirty="0" smtClean="0">
                <a:solidFill>
                  <a:srgbClr val="4F81BD">
                    <a:lumMod val="75000"/>
                  </a:srgbClr>
                </a:solidFill>
                <a:cs typeface="Arial"/>
              </a:rPr>
              <a:t>Dignidad</a:t>
            </a:r>
            <a:r>
              <a:rPr lang="es-EC" sz="2800" b="1" dirty="0">
                <a:solidFill>
                  <a:srgbClr val="4F81BD">
                    <a:lumMod val="75000"/>
                  </a:srgbClr>
                </a:solidFill>
                <a:cs typeface="Arial"/>
              </a:rPr>
              <a:t>, libertad e igualdad </a:t>
            </a:r>
          </a:p>
        </p:txBody>
      </p:sp>
    </p:spTree>
    <p:extLst>
      <p:ext uri="{BB962C8B-B14F-4D97-AF65-F5344CB8AC3E}">
        <p14:creationId xmlns:p14="http://schemas.microsoft.com/office/powerpoint/2010/main" val="3553370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P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104</Words>
  <Application>Microsoft Office PowerPoint</Application>
  <PresentationFormat>Presentación en pantalla (4:3)</PresentationFormat>
  <Paragraphs>8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DPE</vt:lpstr>
      <vt:lpstr>Presentación de PowerPoint</vt:lpstr>
    </vt:vector>
  </TitlesOfParts>
  <Company>DPE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Pamela Jaramillo</dc:creator>
  <cp:lastModifiedBy>Pamela Jaramillo</cp:lastModifiedBy>
  <cp:revision>1</cp:revision>
  <dcterms:created xsi:type="dcterms:W3CDTF">2016-04-08T21:30:32Z</dcterms:created>
  <dcterms:modified xsi:type="dcterms:W3CDTF">2016-04-08T21:31:22Z</dcterms:modified>
</cp:coreProperties>
</file>