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2" r:id="rId1"/>
  </p:sldMasterIdLst>
  <p:notesMasterIdLst>
    <p:notesMasterId r:id="rId30"/>
  </p:notesMasterIdLst>
  <p:sldIdLst>
    <p:sldId id="256" r:id="rId2"/>
    <p:sldId id="265" r:id="rId3"/>
    <p:sldId id="278" r:id="rId4"/>
    <p:sldId id="277" r:id="rId5"/>
    <p:sldId id="280" r:id="rId6"/>
    <p:sldId id="279" r:id="rId7"/>
    <p:sldId id="306" r:id="rId8"/>
    <p:sldId id="257" r:id="rId9"/>
    <p:sldId id="283" r:id="rId10"/>
    <p:sldId id="258" r:id="rId11"/>
    <p:sldId id="308" r:id="rId12"/>
    <p:sldId id="284" r:id="rId13"/>
    <p:sldId id="276" r:id="rId14"/>
    <p:sldId id="286" r:id="rId15"/>
    <p:sldId id="307" r:id="rId16"/>
    <p:sldId id="287" r:id="rId17"/>
    <p:sldId id="290" r:id="rId18"/>
    <p:sldId id="293" r:id="rId19"/>
    <p:sldId id="300" r:id="rId20"/>
    <p:sldId id="294" r:id="rId21"/>
    <p:sldId id="301" r:id="rId22"/>
    <p:sldId id="302" r:id="rId23"/>
    <p:sldId id="303" r:id="rId24"/>
    <p:sldId id="304" r:id="rId25"/>
    <p:sldId id="305" r:id="rId26"/>
    <p:sldId id="270" r:id="rId27"/>
    <p:sldId id="299" r:id="rId28"/>
    <p:sldId id="27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248D6-DA11-B64F-B7F2-55417A310EC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7EFD-6585-BD4F-B1A4-B3F66FE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5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B2FC5D2-E8A1-D74D-A772-7EF65E47CE00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72E3AAD-1D32-BC4F-AAA8-B560A19021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933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iscalia.gob.ec/el-abuso-sexual-infantil-en-la-mira-de-la-fiscalia/" TargetMode="External"/><Relationship Id="rId3" Type="http://schemas.openxmlformats.org/officeDocument/2006/relationships/hyperlink" Target="https://www.youtube.com/watch?v=UbtSJCw_lqw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sexual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infantil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sistema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educativo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hacia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cumplimiento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estandares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debida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diligencia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pPr algn="r"/>
            <a:r>
              <a:rPr lang="en-US" sz="8000" dirty="0" smtClean="0"/>
              <a:t>Dr. Nicolás Espejo Yaksic</a:t>
            </a:r>
          </a:p>
          <a:p>
            <a:pPr algn="r"/>
            <a:r>
              <a:rPr lang="en-US" sz="8000" dirty="0" smtClean="0"/>
              <a:t> </a:t>
            </a:r>
            <a:r>
              <a:rPr lang="en-US" sz="8000" dirty="0"/>
              <a:t>E</a:t>
            </a:r>
            <a:r>
              <a:rPr lang="en-US" sz="8000" dirty="0" smtClean="0"/>
              <a:t>cuador, </a:t>
            </a:r>
            <a:r>
              <a:rPr lang="en-US" sz="8000" dirty="0" err="1" smtClean="0"/>
              <a:t>julio</a:t>
            </a:r>
            <a:r>
              <a:rPr lang="en-US" sz="8000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Arial" charset="0"/>
                <a:ea typeface="Arial" charset="0"/>
                <a:cs typeface="Arial" charset="0"/>
              </a:rPr>
              <a:t>Consecuencias</a:t>
            </a:r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 para la develación y </a:t>
            </a:r>
            <a:r>
              <a:rPr lang="en-US" sz="3600" b="1" dirty="0" err="1" smtClean="0">
                <a:latin typeface="Arial" charset="0"/>
                <a:ea typeface="Arial" charset="0"/>
                <a:cs typeface="Arial" charset="0"/>
              </a:rPr>
              <a:t>detección</a:t>
            </a:r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 del ASI</a:t>
            </a:r>
            <a:endParaRPr 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40054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Bajas tasas de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detección, develación y denuncia: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dinámicas abusivas, temor por consecuencias</a:t>
            </a:r>
          </a:p>
          <a:p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Una tardía revelación es especialmente esperable cuando los ofensores son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familiares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 o del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círculo cercano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al niño víctima vs. Abuso extra-familiar y cuando concurren circunstancias de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polivictimización o maltrato físico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de-DE" dirty="0" smtClean="0">
                <a:latin typeface="Arial" charset="0"/>
                <a:ea typeface="Arial" charset="0"/>
                <a:cs typeface="Arial" charset="0"/>
              </a:rPr>
              <a:t>Kogan, 2004, London et al., 2005, Paine &amp; Hansen, 2002, San Martin, 2005; Priebe &amp; </a:t>
            </a:r>
            <a:r>
              <a:rPr lang="de-DE" dirty="0" err="1" smtClean="0">
                <a:latin typeface="Arial" charset="0"/>
                <a:ea typeface="Arial" charset="0"/>
                <a:cs typeface="Arial" charset="0"/>
              </a:rPr>
              <a:t>Svedin</a:t>
            </a:r>
            <a:r>
              <a:rPr lang="de-DE" dirty="0" smtClean="0">
                <a:latin typeface="Arial" charset="0"/>
                <a:ea typeface="Arial" charset="0"/>
                <a:cs typeface="Arial" charset="0"/>
              </a:rPr>
              <a:t>, 2008;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Arredondo 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et.al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., 2016)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Plazos de develación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: Entre 30% y 80% de los NNA abusados sólo develan durante la adultez  (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Paine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, M ., and D . Hansen, 2002); de ellos el  promedio de develación dura más de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20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 años y en algunos casos, entre 40 y 50 años (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Jonzon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, E. y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Lindblad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F., 2004); Promedio de edad ante la Royal 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Commission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Aus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., 2017: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52 años de edad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85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963"/>
          </a:xfrm>
        </p:spPr>
        <p:txBody>
          <a:bodyPr>
            <a:normAutofit/>
          </a:bodyPr>
          <a:lstStyle/>
          <a:p>
            <a:r>
              <a:rPr lang="en-US" sz="4000" b="1" smtClean="0">
                <a:latin typeface="Arial" charset="0"/>
                <a:ea typeface="Arial" charset="0"/>
                <a:cs typeface="Arial" charset="0"/>
              </a:rPr>
              <a:t>Detección del ASI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8763"/>
            <a:ext cx="9601200" cy="496480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Indicadores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altamente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específicos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ASI</a:t>
            </a: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Ej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Manifestación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parte de la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NNA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haber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sido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objeto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sexual;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Informe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médico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que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confirme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existencia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indicio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que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́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ocurriendo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;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indicadores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físicos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lesiones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zonas genital 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anal,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desgarros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recientes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 cicatrices del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himen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o de la mucosa vaginal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niñas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etc.)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Indicadores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de probable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ASI</a:t>
            </a: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Ej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Inflamaciones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enrojecimiento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lesiones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rascado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zonas genital 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anal;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conductas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hipersexualizadas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autoeróticas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infrecuentes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para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edad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tilización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fuerza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física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coerción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psicológica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conseguir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participación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otras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NNA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juegos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sexuales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;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nformación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sospecha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conductas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sexuales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parte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adultos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que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viven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con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niño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niña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adolescente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que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resultan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“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dudosas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” </a:t>
            </a:r>
          </a:p>
          <a:p>
            <a:r>
              <a:rPr lang="en-US" dirty="0" smtClean="0"/>
              <a:t>(Guía y </a:t>
            </a:r>
            <a:r>
              <a:rPr lang="en-US" dirty="0" err="1" smtClean="0"/>
              <a:t>orientaciones</a:t>
            </a:r>
            <a:r>
              <a:rPr lang="en-US" dirty="0" smtClean="0"/>
              <a:t> ASI, </a:t>
            </a:r>
            <a:r>
              <a:rPr lang="en-US" dirty="0" err="1" smtClean="0"/>
              <a:t>Subsecretaria</a:t>
            </a:r>
            <a:r>
              <a:rPr lang="en-US" dirty="0" smtClean="0"/>
              <a:t> </a:t>
            </a:r>
            <a:r>
              <a:rPr lang="en-US" dirty="0" err="1" smtClean="0"/>
              <a:t>Niñez</a:t>
            </a:r>
            <a:r>
              <a:rPr lang="en-US" dirty="0" smtClean="0"/>
              <a:t>, </a:t>
            </a:r>
            <a:r>
              <a:rPr lang="en-US" dirty="0" err="1" smtClean="0"/>
              <a:t>Adolescencia</a:t>
            </a:r>
            <a:r>
              <a:rPr lang="en-US" dirty="0" smtClean="0"/>
              <a:t> y </a:t>
            </a:r>
            <a:r>
              <a:rPr lang="en-US" dirty="0" err="1" smtClean="0"/>
              <a:t>Familia</a:t>
            </a:r>
            <a:r>
              <a:rPr lang="en-US" dirty="0" smtClean="0"/>
              <a:t>, Argentina, 2017)</a:t>
            </a:r>
            <a:endParaRPr lang="en-US" dirty="0"/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rial" charset="0"/>
                <a:ea typeface="Arial" charset="0"/>
                <a:cs typeface="Arial" charset="0"/>
              </a:rPr>
              <a:t>(III)</a:t>
            </a:r>
            <a:endParaRPr lang="en-US" sz="4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sz="3200" b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EL “TEST DE DEBIDA DILIGENCIA” FRENTE AL ABUSO SEXUAL INFANTIL 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Componentes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esenciales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CDN Arts.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3, 19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34, 35 y 39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0" indent="0">
              <a:buNone/>
            </a:pPr>
            <a:endParaRPr lang="en-US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Prevenir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;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Investigar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;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Proteger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;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Sancionar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   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Restaurar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Debida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diligencia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ROL DEL SISTEMA 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EDUCATIVO: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Prevenir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y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Proteger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38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(I)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Prevención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componente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esencial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debida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diligencia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más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que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sanción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just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proceso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y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comunidad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educativa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como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instrumentos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prevención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primaria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secundaria</a:t>
            </a:r>
            <a:endParaRPr lang="en-US" b="1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Implica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conocimiento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factores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riesgo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cuidado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ociales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familiares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personales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NNA,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personales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agresores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institucionales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utilización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curriculum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escolar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como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herramienta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privilegiada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Reflexiones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conceptuales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prácticas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;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Educación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sexualidad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afectividad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género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diversidad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sexual (de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acuerdo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etapa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desarrollo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alta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efectividad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preventiva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Walsh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K. et. al., 2015) </a:t>
            </a:r>
          </a:p>
          <a:p>
            <a:pPr algn="just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Marco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normativo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Reglamento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Interno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Protocolo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Específico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(ASI)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(1)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Prevención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Contenidos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esenciales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protocolos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86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2200" dirty="0" err="1" smtClean="0">
                <a:latin typeface="Arial" charset="0"/>
                <a:ea typeface="Arial" charset="0"/>
                <a:cs typeface="Arial" charset="0"/>
              </a:rPr>
              <a:t>Definición</a:t>
            </a:r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 del compromiso del establecimiento educacional por la </a:t>
            </a:r>
            <a:r>
              <a:rPr lang="es-ES_tradnl" sz="2200" dirty="0" err="1" smtClean="0">
                <a:latin typeface="Arial" charset="0"/>
                <a:ea typeface="Arial" charset="0"/>
                <a:cs typeface="Arial" charset="0"/>
              </a:rPr>
              <a:t>protección</a:t>
            </a:r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s-ES_tradnl" sz="2200" dirty="0" err="1" smtClean="0">
                <a:latin typeface="Arial" charset="0"/>
                <a:ea typeface="Arial" charset="0"/>
                <a:cs typeface="Arial" charset="0"/>
              </a:rPr>
              <a:t>niños</a:t>
            </a:r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s-ES_tradnl" sz="2200" dirty="0" err="1" smtClean="0">
                <a:latin typeface="Arial" charset="0"/>
                <a:ea typeface="Arial" charset="0"/>
                <a:cs typeface="Arial" charset="0"/>
              </a:rPr>
              <a:t>niñas</a:t>
            </a:r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 y adolescentes como parte de la </a:t>
            </a:r>
            <a:r>
              <a:rPr lang="es-ES_tradnl" sz="2200" dirty="0" err="1" smtClean="0">
                <a:latin typeface="Arial" charset="0"/>
                <a:ea typeface="Arial" charset="0"/>
                <a:cs typeface="Arial" charset="0"/>
              </a:rPr>
              <a:t>visión</a:t>
            </a:r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 y la </a:t>
            </a:r>
            <a:r>
              <a:rPr lang="es-ES_tradnl" sz="2200" dirty="0" err="1" smtClean="0">
                <a:latin typeface="Arial" charset="0"/>
                <a:ea typeface="Arial" charset="0"/>
                <a:cs typeface="Arial" charset="0"/>
              </a:rPr>
              <a:t>misión</a:t>
            </a:r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 de la comunidad educativa. </a:t>
            </a:r>
          </a:p>
          <a:p>
            <a:pPr algn="just"/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Responsables y/o encargados/as de abordar las situaciones de maltrato, acoso, abuso sexual o estupro detectadas en el establecimiento (preparados para ello). </a:t>
            </a:r>
          </a:p>
          <a:p>
            <a:pPr algn="just"/>
            <a:r>
              <a:rPr lang="es-ES_tradnl" sz="2200" dirty="0" err="1" smtClean="0">
                <a:latin typeface="Arial" charset="0"/>
                <a:ea typeface="Arial" charset="0"/>
                <a:cs typeface="Arial" charset="0"/>
              </a:rPr>
              <a:t>Comunicación</a:t>
            </a:r>
            <a:r>
              <a:rPr lang="es-ES_tradnl" sz="2200" dirty="0" smtClean="0">
                <a:latin typeface="Arial" charset="0"/>
                <a:ea typeface="Arial" charset="0"/>
                <a:cs typeface="Arial" charset="0"/>
              </a:rPr>
              <a:t> con las familias. </a:t>
            </a:r>
          </a:p>
          <a:p>
            <a:pPr algn="just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Derivación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externa.. </a:t>
            </a:r>
          </a:p>
          <a:p>
            <a:pPr algn="just"/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Traslado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 un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centro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asistencial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algn="just"/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Disponer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medidas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pedagógicas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algn="just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Poner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antecedentes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disposición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Justicia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judicialización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):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Distinguir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“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denuncia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” (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Fiscalía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, de “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requerimiento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protección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” (Tribunal de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Familia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</a:t>
            </a:r>
          </a:p>
          <a:p>
            <a:pPr algn="just"/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Seguimiento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acompañamiento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 </a:t>
            </a:r>
            <a:endParaRPr lang="en-US" sz="2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(2)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Protección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: Develación 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dirty="0" err="1"/>
              <a:t>proceso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el </a:t>
            </a:r>
            <a:r>
              <a:rPr lang="en-US" sz="2400" dirty="0" err="1"/>
              <a:t>cual</a:t>
            </a:r>
            <a:r>
              <a:rPr lang="en-US" sz="2400" dirty="0"/>
              <a:t> el </a:t>
            </a:r>
            <a:r>
              <a:rPr lang="en-US" sz="2400" dirty="0" err="1"/>
              <a:t>abuso</a:t>
            </a:r>
            <a:r>
              <a:rPr lang="en-US" sz="2400" dirty="0"/>
              <a:t> sexual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conocido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personas </a:t>
            </a:r>
            <a:r>
              <a:rPr lang="en-US" sz="2400" dirty="0" err="1"/>
              <a:t>ajenas</a:t>
            </a:r>
            <a:r>
              <a:rPr lang="en-US" sz="2400" dirty="0"/>
              <a:t> a la </a:t>
            </a:r>
            <a:r>
              <a:rPr lang="en-US" sz="2400" dirty="0" err="1"/>
              <a:t>situación</a:t>
            </a:r>
            <a:r>
              <a:rPr lang="en-US" sz="2400" dirty="0"/>
              <a:t> </a:t>
            </a:r>
            <a:r>
              <a:rPr lang="en-US" sz="2400" dirty="0" err="1"/>
              <a:t>abusiva</a:t>
            </a:r>
            <a:r>
              <a:rPr lang="en-US" sz="2400" dirty="0"/>
              <a:t> (personas </a:t>
            </a:r>
            <a:r>
              <a:rPr lang="en-US" sz="2400" dirty="0" err="1"/>
              <a:t>distintas</a:t>
            </a:r>
            <a:r>
              <a:rPr lang="en-US" sz="2400" dirty="0"/>
              <a:t> del agresor y la </a:t>
            </a:r>
            <a:r>
              <a:rPr lang="en-US" sz="2400" dirty="0" err="1"/>
              <a:t>víctima</a:t>
            </a:r>
            <a:r>
              <a:rPr lang="en-US" sz="2400" dirty="0"/>
              <a:t>), </a:t>
            </a:r>
            <a:r>
              <a:rPr lang="en-US" sz="2400" dirty="0" err="1"/>
              <a:t>siendo</a:t>
            </a:r>
            <a:r>
              <a:rPr lang="en-US" sz="2400" dirty="0"/>
              <a:t> la </a:t>
            </a:r>
            <a:r>
              <a:rPr lang="en-US" sz="2400" dirty="0" err="1"/>
              <a:t>primera</a:t>
            </a:r>
            <a:r>
              <a:rPr lang="en-US" sz="2400" dirty="0"/>
              <a:t> </a:t>
            </a:r>
            <a:r>
              <a:rPr lang="en-US" sz="2400" dirty="0" err="1"/>
              <a:t>instancia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que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situación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descubierta</a:t>
            </a:r>
            <a:r>
              <a:rPr lang="en-US" sz="2400" dirty="0"/>
              <a:t> o </a:t>
            </a:r>
            <a:r>
              <a:rPr lang="en-US" sz="2400" dirty="0" err="1"/>
              <a:t>divulgada</a:t>
            </a:r>
            <a:r>
              <a:rPr lang="en-US" sz="2400" dirty="0"/>
              <a:t>. Este </a:t>
            </a:r>
            <a:r>
              <a:rPr lang="en-US" sz="2400" dirty="0" err="1"/>
              <a:t>proceso</a:t>
            </a:r>
            <a:r>
              <a:rPr lang="en-US" sz="2400" dirty="0"/>
              <a:t> </a:t>
            </a:r>
            <a:r>
              <a:rPr lang="en-US" sz="2400" dirty="0" err="1"/>
              <a:t>tiene</a:t>
            </a:r>
            <a:r>
              <a:rPr lang="en-US" sz="2400" dirty="0"/>
              <a:t> dos </a:t>
            </a:r>
            <a:r>
              <a:rPr lang="en-US" sz="2400" dirty="0" err="1"/>
              <a:t>caras</a:t>
            </a:r>
            <a:r>
              <a:rPr lang="en-US" sz="2400" dirty="0"/>
              <a:t> </a:t>
            </a:r>
            <a:r>
              <a:rPr lang="en-US" sz="2400" dirty="0" err="1"/>
              <a:t>centrales</a:t>
            </a:r>
            <a:r>
              <a:rPr lang="en-US" sz="2400" dirty="0"/>
              <a:t>, </a:t>
            </a:r>
            <a:r>
              <a:rPr lang="en-US" sz="2400" dirty="0" err="1"/>
              <a:t>siendo</a:t>
            </a:r>
            <a:r>
              <a:rPr lang="en-US" sz="2400" dirty="0"/>
              <a:t> </a:t>
            </a:r>
            <a:r>
              <a:rPr lang="en-US" sz="2400" dirty="0" err="1"/>
              <a:t>posible</a:t>
            </a:r>
            <a:r>
              <a:rPr lang="en-US" sz="2400" dirty="0"/>
              <a:t> la </a:t>
            </a:r>
            <a:r>
              <a:rPr lang="en-US" sz="2400" dirty="0" err="1"/>
              <a:t>propia</a:t>
            </a:r>
            <a:r>
              <a:rPr lang="en-US" sz="2400" dirty="0"/>
              <a:t> </a:t>
            </a:r>
            <a:r>
              <a:rPr lang="en-US" sz="2400" dirty="0" err="1"/>
              <a:t>develación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parte del </a:t>
            </a:r>
            <a:r>
              <a:rPr lang="en-US" sz="2400" dirty="0" err="1"/>
              <a:t>niño</a:t>
            </a:r>
            <a:r>
              <a:rPr lang="en-US" sz="2400" dirty="0"/>
              <a:t> o </a:t>
            </a:r>
            <a:r>
              <a:rPr lang="en-US" sz="2400" dirty="0" err="1"/>
              <a:t>adolescente</a:t>
            </a:r>
            <a:r>
              <a:rPr lang="en-US" sz="2400" dirty="0"/>
              <a:t>, y la </a:t>
            </a:r>
            <a:r>
              <a:rPr lang="en-US" sz="2400" dirty="0" err="1"/>
              <a:t>otra</a:t>
            </a:r>
            <a:r>
              <a:rPr lang="en-US" sz="2400" dirty="0"/>
              <a:t>, la </a:t>
            </a:r>
            <a:r>
              <a:rPr lang="en-US" sz="2400" dirty="0" err="1"/>
              <a:t>detección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parte de </a:t>
            </a:r>
            <a:r>
              <a:rPr lang="en-US" sz="2400" dirty="0" err="1"/>
              <a:t>adultos</a:t>
            </a:r>
            <a:r>
              <a:rPr lang="en-US" sz="2400" dirty="0"/>
              <a:t>” (Capella, 2010, p.46). 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(c) Develación: Principios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específicos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escucha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adecuada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y primer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intervención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denuncia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Asistencia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inmediata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Escucha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adecuada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guías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1662"/>
            <a:ext cx="9601200" cy="4471988"/>
          </a:xfrm>
        </p:spPr>
        <p:txBody>
          <a:bodyPr>
            <a:noAutofit/>
          </a:bodyPr>
          <a:lstStyle/>
          <a:p>
            <a:r>
              <a:rPr lang="en-US" sz="1600" b="1" i="1" dirty="0" err="1">
                <a:latin typeface="Arial" charset="0"/>
                <a:ea typeface="Arial" charset="0"/>
                <a:cs typeface="Arial" charset="0"/>
              </a:rPr>
              <a:t>Quien</a:t>
            </a:r>
            <a:r>
              <a:rPr lang="en-US" sz="16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b="1" i="1" dirty="0" err="1">
                <a:latin typeface="Arial" charset="0"/>
                <a:ea typeface="Arial" charset="0"/>
                <a:cs typeface="Arial" charset="0"/>
              </a:rPr>
              <a:t>escucha</a:t>
            </a:r>
            <a:r>
              <a:rPr lang="en-US" sz="1600" b="1" i="1" dirty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sz="1600" b="1" i="1" dirty="0" err="1">
                <a:latin typeface="Arial" charset="0"/>
                <a:ea typeface="Arial" charset="0"/>
                <a:cs typeface="Arial" charset="0"/>
              </a:rPr>
              <a:t>develamiento</a:t>
            </a:r>
            <a:r>
              <a:rPr lang="en-US" sz="1600" b="1" i="1" dirty="0">
                <a:latin typeface="Arial" charset="0"/>
                <a:ea typeface="Arial" charset="0"/>
                <a:cs typeface="Arial" charset="0"/>
              </a:rPr>
              <a:t>, DEBE </a:t>
            </a:r>
            <a:r>
              <a:rPr lang="en-US" sz="1600" b="1" i="1" dirty="0" err="1">
                <a:latin typeface="Arial" charset="0"/>
                <a:ea typeface="Arial" charset="0"/>
                <a:cs typeface="Arial" charset="0"/>
              </a:rPr>
              <a:t>actuar</a:t>
            </a:r>
            <a:r>
              <a:rPr lang="en-US" sz="1600" b="1" i="1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Prestar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máxima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atención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al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relato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niña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niño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adolescente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sin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postergar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inte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rrumpir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sus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manifestaciones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Solicitar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intérprete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aquellos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casos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involucren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niñas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niños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adolescentes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no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hablen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español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o que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tengan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alguna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discapacidad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evidenciar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alarma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preocupación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poner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duda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relato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señalarle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contradicciones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falta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detalles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o de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ausencia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recuerdo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determinadas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situaciones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Explicar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la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situación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no le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debe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generar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culpa,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vergüenza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Remarcar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muy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positivo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la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haya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revelado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Aclararle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partir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revelación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se lo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va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proteger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Nunca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debe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mentirse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prometerse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algo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no se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sabe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si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se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va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cumplir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Evitar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que la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niña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niño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adolescente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reitere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relato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otras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personas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si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necesario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para la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intervención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61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Estructura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presentación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Prevalencia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sexual</a:t>
            </a: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Fenomenología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sexual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infantil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sus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consecuencias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Debida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diligencia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Estado 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rol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específico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sistema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educativo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y de las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escuelas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Medidas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integrales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fuera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sistema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educativo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65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442912"/>
            <a:ext cx="9601200" cy="14859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2.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Denuncia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Análisis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contexto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1928812"/>
            <a:ext cx="9601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Casos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 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indicadores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altos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de ASI (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denuncia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penal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) v/s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Casos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 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indicadores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inespecíficos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de ASI (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requerimiento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protección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Casos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contextos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protección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acompañamiento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denuncia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padres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) v/s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Casos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ea typeface="Arial" charset="0"/>
                <a:cs typeface="Arial" charset="0"/>
              </a:rPr>
              <a:t>contextos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desprotección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denuncia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directa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: penal o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protección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20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3.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Asistencia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inmediata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Brindar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espacio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escucha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contención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y o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medidas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protección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evaluando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posibilidad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oportunidad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denuncia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teniendo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vistas 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interés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superior y 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criterio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mínima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intervención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evitar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revictimización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este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caso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deber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ser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adulto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quien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relatara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́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hechos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equipo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interviniente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que hará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una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evaluación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situación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brindara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́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contención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psicológica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inmediata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 fin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garantizar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integridad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protección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equipo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debe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interrogar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NNA,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tendra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́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una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actitud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escucha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atenta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pero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estara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́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preparado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recabar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testimonio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espontáneo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produjera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registrarlo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adecuadamente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Si el agresor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otro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niño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adolescente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importante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comprender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él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ella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también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necesita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ayuda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olvidando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distintos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roles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Roles </a:t>
            </a:r>
            <a:r>
              <a:rPr lang="en-US" sz="4000" b="1" dirty="0" err="1">
                <a:latin typeface="Arial" charset="0"/>
                <a:ea typeface="Arial" charset="0"/>
                <a:cs typeface="Arial" charset="0"/>
              </a:rPr>
              <a:t>generales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4000" b="1" dirty="0" err="1">
                <a:latin typeface="Arial" charset="0"/>
                <a:ea typeface="Arial" charset="0"/>
                <a:cs typeface="Arial" charset="0"/>
              </a:rPr>
              <a:t>Familia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4000" b="1" dirty="0" err="1">
                <a:latin typeface="Arial" charset="0"/>
                <a:ea typeface="Arial" charset="0"/>
                <a:cs typeface="Arial" charset="0"/>
              </a:rPr>
              <a:t>Escuela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4000" b="1" dirty="0" err="1">
                <a:latin typeface="Arial" charset="0"/>
                <a:ea typeface="Arial" charset="0"/>
                <a:cs typeface="Arial" charset="0"/>
              </a:rPr>
              <a:t>Ministerio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4000" b="1" dirty="0" err="1">
                <a:latin typeface="Arial" charset="0"/>
                <a:ea typeface="Arial" charset="0"/>
                <a:cs typeface="Arial" charset="0"/>
              </a:rPr>
              <a:t>Educación</a:t>
            </a:r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10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Familia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86238"/>
          </a:xfrm>
        </p:spPr>
        <p:txBody>
          <a:bodyPr>
            <a:normAutofit/>
          </a:bodyPr>
          <a:lstStyle/>
          <a:p>
            <a:r>
              <a:rPr lang="en-US" dirty="0" err="1"/>
              <a:t>Asume</a:t>
            </a:r>
            <a:r>
              <a:rPr lang="en-US" dirty="0"/>
              <a:t> la </a:t>
            </a:r>
            <a:r>
              <a:rPr lang="en-US" dirty="0" err="1"/>
              <a:t>responsabilidad</a:t>
            </a:r>
            <a:r>
              <a:rPr lang="en-US" dirty="0"/>
              <a:t> primordial de la </a:t>
            </a:r>
            <a:r>
              <a:rPr lang="en-US" dirty="0" err="1"/>
              <a:t>crianza</a:t>
            </a:r>
            <a:r>
              <a:rPr lang="en-US" dirty="0"/>
              <a:t> y el </a:t>
            </a:r>
            <a:r>
              <a:rPr lang="en-US" dirty="0" err="1"/>
              <a:t>desarrollo</a:t>
            </a:r>
            <a:r>
              <a:rPr lang="en-US" dirty="0"/>
              <a:t> del </a:t>
            </a:r>
            <a:r>
              <a:rPr lang="en-US" dirty="0" err="1"/>
              <a:t>niño</a:t>
            </a:r>
            <a:r>
              <a:rPr lang="en-US" dirty="0"/>
              <a:t> o </a:t>
            </a:r>
            <a:r>
              <a:rPr lang="en-US" dirty="0" err="1"/>
              <a:t>niña</a:t>
            </a:r>
            <a:r>
              <a:rPr lang="en-US" dirty="0"/>
              <a:t>. </a:t>
            </a:r>
          </a:p>
          <a:p>
            <a:r>
              <a:rPr lang="en-US" dirty="0" err="1"/>
              <a:t>Educa</a:t>
            </a:r>
            <a:r>
              <a:rPr lang="en-US" dirty="0"/>
              <a:t> </a:t>
            </a:r>
          </a:p>
          <a:p>
            <a:r>
              <a:rPr lang="en-US" dirty="0" err="1"/>
              <a:t>Previene</a:t>
            </a:r>
            <a:r>
              <a:rPr lang="en-US" dirty="0"/>
              <a:t> </a:t>
            </a:r>
          </a:p>
          <a:p>
            <a:r>
              <a:rPr lang="en-US" dirty="0" err="1"/>
              <a:t>Protege</a:t>
            </a:r>
            <a:r>
              <a:rPr lang="en-US" dirty="0"/>
              <a:t> y </a:t>
            </a:r>
            <a:r>
              <a:rPr lang="en-US" dirty="0" err="1"/>
              <a:t>acoge</a:t>
            </a:r>
            <a:r>
              <a:rPr lang="en-US" dirty="0"/>
              <a:t> </a:t>
            </a:r>
          </a:p>
          <a:p>
            <a:r>
              <a:rPr lang="en-US" dirty="0" err="1"/>
              <a:t>Denuncia</a:t>
            </a:r>
            <a:r>
              <a:rPr lang="en-US" dirty="0"/>
              <a:t> ante las </a:t>
            </a:r>
            <a:r>
              <a:rPr lang="en-US" dirty="0" err="1"/>
              <a:t>autoridades</a:t>
            </a:r>
            <a:r>
              <a:rPr lang="en-US" dirty="0"/>
              <a:t> </a:t>
            </a:r>
            <a:r>
              <a:rPr lang="en-US" dirty="0" err="1"/>
              <a:t>correspondientes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/>
              <a:t>ayuda</a:t>
            </a:r>
            <a:r>
              <a:rPr lang="en-US" dirty="0"/>
              <a:t> y </a:t>
            </a:r>
            <a:r>
              <a:rPr lang="en-US" dirty="0" err="1"/>
              <a:t>solicita</a:t>
            </a:r>
            <a:r>
              <a:rPr lang="en-US" dirty="0"/>
              <a:t> </a:t>
            </a:r>
            <a:r>
              <a:rPr lang="en-US" dirty="0" err="1"/>
              <a:t>apoyo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. </a:t>
            </a:r>
          </a:p>
          <a:p>
            <a:r>
              <a:rPr lang="en-US" dirty="0" err="1"/>
              <a:t>Acompaña</a:t>
            </a:r>
            <a:r>
              <a:rPr lang="en-US" dirty="0"/>
              <a:t> y se </a:t>
            </a:r>
            <a:r>
              <a:rPr lang="en-US" dirty="0" err="1"/>
              <a:t>involucra</a:t>
            </a:r>
            <a:r>
              <a:rPr lang="en-US" dirty="0"/>
              <a:t> </a:t>
            </a:r>
            <a:r>
              <a:rPr lang="en-US" dirty="0" err="1"/>
              <a:t>activamente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investigación</a:t>
            </a:r>
            <a:r>
              <a:rPr lang="en-US" dirty="0"/>
              <a:t> y/o de </a:t>
            </a:r>
            <a:r>
              <a:rPr lang="en-US" dirty="0" err="1"/>
              <a:t>tratamiento</a:t>
            </a:r>
            <a:r>
              <a:rPr lang="en-US" dirty="0"/>
              <a:t> al que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derivado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hijo</a:t>
            </a:r>
            <a:r>
              <a:rPr lang="en-US" dirty="0"/>
              <a:t>/a. </a:t>
            </a:r>
          </a:p>
          <a:p>
            <a:r>
              <a:rPr lang="en-US" dirty="0" err="1"/>
              <a:t>Conoce</a:t>
            </a:r>
            <a:r>
              <a:rPr lang="en-US" dirty="0"/>
              <a:t> y se </a:t>
            </a:r>
            <a:r>
              <a:rPr lang="en-US" dirty="0" err="1"/>
              <a:t>compromete</a:t>
            </a:r>
            <a:r>
              <a:rPr lang="en-US" dirty="0"/>
              <a:t> con el Proyecto </a:t>
            </a:r>
            <a:r>
              <a:rPr lang="en-US" dirty="0" err="1"/>
              <a:t>Educativo</a:t>
            </a:r>
            <a:r>
              <a:rPr lang="en-US" dirty="0"/>
              <a:t>, las </a:t>
            </a:r>
            <a:r>
              <a:rPr lang="en-US" dirty="0" err="1"/>
              <a:t>normas</a:t>
            </a:r>
            <a:r>
              <a:rPr lang="en-US" dirty="0"/>
              <a:t> de </a:t>
            </a:r>
            <a:r>
              <a:rPr lang="en-US" dirty="0" err="1"/>
              <a:t>convivencia</a:t>
            </a:r>
            <a:r>
              <a:rPr lang="en-US" dirty="0"/>
              <a:t> y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protocolos</a:t>
            </a:r>
            <a:r>
              <a:rPr lang="en-US" dirty="0"/>
              <a:t> de </a:t>
            </a:r>
            <a:r>
              <a:rPr lang="en-US" dirty="0" err="1"/>
              <a:t>actuación</a:t>
            </a:r>
            <a:r>
              <a:rPr lang="en-US" dirty="0"/>
              <a:t> que ha </a:t>
            </a:r>
            <a:r>
              <a:rPr lang="en-US" dirty="0" err="1"/>
              <a:t>establecido</a:t>
            </a:r>
            <a:r>
              <a:rPr lang="en-US" dirty="0"/>
              <a:t> la </a:t>
            </a:r>
            <a:r>
              <a:rPr lang="en-US" dirty="0" err="1"/>
              <a:t>escuela</a:t>
            </a:r>
            <a:r>
              <a:rPr lang="en-US" dirty="0"/>
              <a:t>/</a:t>
            </a:r>
            <a:r>
              <a:rPr lang="en-US" dirty="0" err="1"/>
              <a:t>liceo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3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Escuela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Educa</a:t>
            </a:r>
            <a:r>
              <a:rPr lang="en-US" dirty="0"/>
              <a:t> </a:t>
            </a:r>
          </a:p>
          <a:p>
            <a:r>
              <a:rPr lang="en-US" dirty="0" err="1"/>
              <a:t>Previene</a:t>
            </a:r>
            <a:r>
              <a:rPr lang="en-US" dirty="0"/>
              <a:t> </a:t>
            </a:r>
          </a:p>
          <a:p>
            <a:r>
              <a:rPr lang="en-US" dirty="0" err="1"/>
              <a:t>Protege</a:t>
            </a:r>
            <a:r>
              <a:rPr lang="en-US" dirty="0"/>
              <a:t> y </a:t>
            </a:r>
            <a:r>
              <a:rPr lang="en-US" dirty="0" err="1"/>
              <a:t>acoge</a:t>
            </a:r>
            <a:r>
              <a:rPr lang="en-US" dirty="0"/>
              <a:t> </a:t>
            </a:r>
          </a:p>
          <a:p>
            <a:r>
              <a:rPr lang="en-US" dirty="0" err="1"/>
              <a:t>Detecta</a:t>
            </a:r>
            <a:r>
              <a:rPr lang="en-US" dirty="0"/>
              <a:t> </a:t>
            </a:r>
          </a:p>
          <a:p>
            <a:r>
              <a:rPr lang="en-US" dirty="0" err="1"/>
              <a:t>Denuncia</a:t>
            </a:r>
            <a:r>
              <a:rPr lang="en-US" dirty="0"/>
              <a:t> ante las </a:t>
            </a:r>
            <a:r>
              <a:rPr lang="en-US" dirty="0" err="1"/>
              <a:t>autoridades</a:t>
            </a:r>
            <a:r>
              <a:rPr lang="en-US" dirty="0"/>
              <a:t> </a:t>
            </a:r>
            <a:r>
              <a:rPr lang="en-US" dirty="0" err="1" smtClean="0"/>
              <a:t>correspondientes</a:t>
            </a:r>
            <a:endParaRPr lang="en-US" dirty="0"/>
          </a:p>
          <a:p>
            <a:r>
              <a:rPr lang="en-US" dirty="0" err="1"/>
              <a:t>Recopila</a:t>
            </a:r>
            <a:r>
              <a:rPr lang="en-US" dirty="0"/>
              <a:t> </a:t>
            </a:r>
            <a:r>
              <a:rPr lang="en-US" dirty="0" err="1"/>
              <a:t>antecedentes</a:t>
            </a:r>
            <a:r>
              <a:rPr lang="en-US" dirty="0"/>
              <a:t> </a:t>
            </a:r>
            <a:r>
              <a:rPr lang="en-US" dirty="0" err="1"/>
              <a:t>generales</a:t>
            </a:r>
            <a:r>
              <a:rPr lang="en-US" dirty="0"/>
              <a:t> de la </a:t>
            </a:r>
            <a:r>
              <a:rPr lang="en-US" dirty="0" err="1" smtClean="0"/>
              <a:t>situación</a:t>
            </a:r>
            <a:endParaRPr lang="en-US" dirty="0"/>
          </a:p>
          <a:p>
            <a:r>
              <a:rPr lang="en-US" dirty="0" err="1"/>
              <a:t>Activa</a:t>
            </a:r>
            <a:r>
              <a:rPr lang="en-US" dirty="0"/>
              <a:t> y </a:t>
            </a:r>
            <a:r>
              <a:rPr lang="en-US" dirty="0" err="1"/>
              <a:t>supervisa</a:t>
            </a:r>
            <a:r>
              <a:rPr lang="en-US" dirty="0"/>
              <a:t> la </a:t>
            </a:r>
            <a:r>
              <a:rPr lang="en-US" dirty="0" err="1"/>
              <a:t>efectiva</a:t>
            </a:r>
            <a:r>
              <a:rPr lang="en-US" dirty="0"/>
              <a:t> </a:t>
            </a:r>
            <a:r>
              <a:rPr lang="en-US" dirty="0" err="1"/>
              <a:t>aplicación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Protocolos</a:t>
            </a:r>
            <a:r>
              <a:rPr lang="en-US" dirty="0"/>
              <a:t> de </a:t>
            </a:r>
            <a:r>
              <a:rPr lang="en-US" dirty="0" err="1" smtClean="0"/>
              <a:t>Actuación</a:t>
            </a:r>
            <a:r>
              <a:rPr lang="en-US" dirty="0"/>
              <a:t>. </a:t>
            </a:r>
          </a:p>
          <a:p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seguimiento</a:t>
            </a:r>
            <a:r>
              <a:rPr lang="en-US" dirty="0"/>
              <a:t> y </a:t>
            </a:r>
            <a:r>
              <a:rPr lang="en-US" dirty="0" err="1" smtClean="0"/>
              <a:t>acompañamiento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Ministerio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Educación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Elabora</a:t>
            </a:r>
            <a:r>
              <a:rPr lang="en-US" sz="2400" dirty="0"/>
              <a:t> bases </a:t>
            </a:r>
            <a:r>
              <a:rPr lang="en-US" sz="2400" dirty="0" err="1"/>
              <a:t>curriculares</a:t>
            </a:r>
            <a:r>
              <a:rPr lang="en-US" sz="2400" dirty="0"/>
              <a:t>, planes y </a:t>
            </a:r>
            <a:r>
              <a:rPr lang="en-US" sz="2400" dirty="0" err="1"/>
              <a:t>programas</a:t>
            </a:r>
            <a:r>
              <a:rPr lang="en-US" sz="2400" dirty="0"/>
              <a:t> de </a:t>
            </a:r>
            <a:r>
              <a:rPr lang="en-US" sz="2400" dirty="0" err="1"/>
              <a:t>estudio</a:t>
            </a:r>
            <a:r>
              <a:rPr lang="en-US" sz="2400" dirty="0"/>
              <a:t> y </a:t>
            </a:r>
            <a:r>
              <a:rPr lang="en-US" sz="2400" dirty="0" err="1"/>
              <a:t>estándares</a:t>
            </a:r>
            <a:r>
              <a:rPr lang="en-US" sz="2400" dirty="0"/>
              <a:t> de </a:t>
            </a:r>
            <a:r>
              <a:rPr lang="en-US" sz="2400" dirty="0" err="1"/>
              <a:t>aprendizajes</a:t>
            </a:r>
            <a:r>
              <a:rPr lang="en-US" sz="2400" dirty="0"/>
              <a:t>, </a:t>
            </a:r>
            <a:r>
              <a:rPr lang="en-US" sz="2400" dirty="0" err="1"/>
              <a:t>incluidos</a:t>
            </a:r>
            <a:r>
              <a:rPr lang="en-US" sz="2400" dirty="0"/>
              <a:t> </a:t>
            </a:r>
            <a:r>
              <a:rPr lang="en-US" sz="2400" dirty="0" err="1"/>
              <a:t>contenidos</a:t>
            </a:r>
            <a:r>
              <a:rPr lang="en-US" sz="2400" dirty="0"/>
              <a:t> de </a:t>
            </a:r>
            <a:r>
              <a:rPr lang="en-US" sz="2400" dirty="0" err="1"/>
              <a:t>autocuidado</a:t>
            </a:r>
            <a:r>
              <a:rPr lang="en-US" sz="2400" dirty="0"/>
              <a:t> y </a:t>
            </a:r>
            <a:r>
              <a:rPr lang="en-US" sz="2400" dirty="0" err="1"/>
              <a:t>prevención</a:t>
            </a:r>
            <a:r>
              <a:rPr lang="en-US" sz="2400" dirty="0"/>
              <a:t>. </a:t>
            </a:r>
          </a:p>
          <a:p>
            <a:r>
              <a:rPr lang="en-US" sz="2400" dirty="0"/>
              <a:t>Brinda </a:t>
            </a:r>
            <a:r>
              <a:rPr lang="en-US" sz="2400" dirty="0" err="1"/>
              <a:t>apoyo</a:t>
            </a:r>
            <a:r>
              <a:rPr lang="en-US" sz="2400" dirty="0"/>
              <a:t> </a:t>
            </a:r>
            <a:r>
              <a:rPr lang="en-US" sz="2400" dirty="0" err="1"/>
              <a:t>técnico</a:t>
            </a:r>
            <a:r>
              <a:rPr lang="en-US" sz="2400" dirty="0"/>
              <a:t> y </a:t>
            </a:r>
            <a:r>
              <a:rPr lang="en-US" sz="2400" dirty="0" err="1"/>
              <a:t>orienta</a:t>
            </a:r>
            <a:r>
              <a:rPr lang="en-US" sz="2400" dirty="0"/>
              <a:t> a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establecimientos</a:t>
            </a:r>
            <a:r>
              <a:rPr lang="en-US" sz="2400" dirty="0"/>
              <a:t> para la </a:t>
            </a:r>
            <a:r>
              <a:rPr lang="en-US" sz="2400" dirty="0" err="1"/>
              <a:t>elaboración</a:t>
            </a:r>
            <a:r>
              <a:rPr lang="en-US" sz="2400" dirty="0"/>
              <a:t> e </a:t>
            </a:r>
            <a:r>
              <a:rPr lang="en-US" sz="2400" dirty="0" err="1"/>
              <a:t>implementación</a:t>
            </a:r>
            <a:r>
              <a:rPr lang="en-US" sz="2400" dirty="0"/>
              <a:t> de </a:t>
            </a:r>
            <a:r>
              <a:rPr lang="en-US" sz="2400" dirty="0" err="1"/>
              <a:t>Políticas</a:t>
            </a:r>
            <a:r>
              <a:rPr lang="en-US" sz="2400" dirty="0"/>
              <a:t> de </a:t>
            </a:r>
            <a:r>
              <a:rPr lang="en-US" sz="2400" dirty="0" err="1"/>
              <a:t>Prevención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Apoya</a:t>
            </a:r>
            <a:r>
              <a:rPr lang="en-US" sz="2400" dirty="0"/>
              <a:t> y </a:t>
            </a:r>
            <a:r>
              <a:rPr lang="en-US" sz="2400" dirty="0" err="1"/>
              <a:t>orienta</a:t>
            </a:r>
            <a:r>
              <a:rPr lang="en-US" sz="2400" dirty="0"/>
              <a:t> </a:t>
            </a:r>
            <a:r>
              <a:rPr lang="en-US" sz="2400" dirty="0" err="1"/>
              <a:t>técnicamente</a:t>
            </a:r>
            <a:r>
              <a:rPr lang="en-US" sz="2400" dirty="0"/>
              <a:t> a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establecimientos</a:t>
            </a:r>
            <a:r>
              <a:rPr lang="en-US" sz="2400" dirty="0"/>
              <a:t> para la </a:t>
            </a:r>
            <a:r>
              <a:rPr lang="en-US" sz="2400" dirty="0" err="1"/>
              <a:t>elaboración</a:t>
            </a:r>
            <a:r>
              <a:rPr lang="en-US" sz="2400" dirty="0"/>
              <a:t> y </a:t>
            </a:r>
            <a:r>
              <a:rPr lang="en-US" sz="2400" dirty="0" err="1"/>
              <a:t>aplicación</a:t>
            </a:r>
            <a:r>
              <a:rPr lang="en-US" sz="2400" dirty="0"/>
              <a:t> de </a:t>
            </a:r>
            <a:r>
              <a:rPr lang="en-US" sz="2400" dirty="0" err="1"/>
              <a:t>Protocolos</a:t>
            </a:r>
            <a:r>
              <a:rPr lang="en-US" sz="2400" dirty="0"/>
              <a:t> y </a:t>
            </a:r>
            <a:r>
              <a:rPr lang="en-US" sz="2400" dirty="0" err="1"/>
              <a:t>Reglamentos</a:t>
            </a:r>
            <a:r>
              <a:rPr lang="en-US" sz="2400" dirty="0"/>
              <a:t> </a:t>
            </a:r>
            <a:r>
              <a:rPr lang="en-US" sz="2400" dirty="0" err="1"/>
              <a:t>específicos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Recibe</a:t>
            </a:r>
            <a:r>
              <a:rPr lang="en-US" sz="2400" dirty="0" smtClean="0"/>
              <a:t>, </a:t>
            </a:r>
            <a:r>
              <a:rPr lang="en-US" sz="2400" dirty="0" err="1" smtClean="0"/>
              <a:t>tramita</a:t>
            </a:r>
            <a:r>
              <a:rPr lang="en-US" sz="2400" dirty="0" smtClean="0"/>
              <a:t> y </a:t>
            </a:r>
            <a:r>
              <a:rPr lang="en-US" sz="2400" dirty="0" err="1" smtClean="0"/>
              <a:t>responde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administrativamente</a:t>
            </a:r>
            <a:r>
              <a:rPr lang="en-US" sz="2400" dirty="0" smtClean="0"/>
              <a:t> </a:t>
            </a:r>
            <a:r>
              <a:rPr lang="en-US" sz="2400" dirty="0" err="1" smtClean="0"/>
              <a:t>frente</a:t>
            </a:r>
            <a:r>
              <a:rPr lang="en-US" sz="2400" dirty="0" smtClean="0"/>
              <a:t> a las </a:t>
            </a:r>
            <a:r>
              <a:rPr lang="en-US" sz="2400" dirty="0" err="1" smtClean="0"/>
              <a:t>denuncias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violencia</a:t>
            </a:r>
            <a:r>
              <a:rPr lang="en-US" sz="2400" dirty="0" smtClean="0"/>
              <a:t> (</a:t>
            </a:r>
            <a:r>
              <a:rPr lang="en-US" sz="2400" dirty="0" err="1" smtClean="0"/>
              <a:t>maltrato</a:t>
            </a:r>
            <a:r>
              <a:rPr lang="en-US" sz="2400" dirty="0" smtClean="0"/>
              <a:t> y </a:t>
            </a:r>
            <a:r>
              <a:rPr lang="en-US" sz="2400" dirty="0" err="1" smtClean="0"/>
              <a:t>abuso</a:t>
            </a:r>
            <a:r>
              <a:rPr lang="en-US" sz="2400" dirty="0" smtClean="0"/>
              <a:t>) </a:t>
            </a:r>
            <a:r>
              <a:rPr lang="en-US" sz="2400" dirty="0" err="1" smtClean="0"/>
              <a:t>sufrido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NNA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9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Medidas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generales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efectivas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para la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debida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diligencia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del Estado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Una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Política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Nacional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Un Plan de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Acción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y;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na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Hoja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Ruta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para la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Eliminación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violencia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contra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los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niños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incluido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sexual (Meta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Desarollo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Sostenible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16.2)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Bibliografia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adicional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sugerida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725" y="1500188"/>
            <a:ext cx="9744075" cy="5072062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 algn="just"/>
            <a:r>
              <a:rPr lang="en-US" dirty="0">
                <a:latin typeface="Arial" charset="0"/>
                <a:ea typeface="Arial" charset="0"/>
                <a:cs typeface="Arial" charset="0"/>
              </a:rPr>
              <a:t>Knoll, J. (2010). Teacher sexual misconduct: Grooming patterns and female offenders. Journal of Child Sexual Abuse, 19, 371-386.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dirty="0"/>
              <a:t>Stoltenborgh, M., Van </a:t>
            </a:r>
            <a:r>
              <a:rPr lang="en-US" dirty="0" err="1"/>
              <a:t>Ijzendoorn</a:t>
            </a:r>
            <a:r>
              <a:rPr lang="en-US" dirty="0"/>
              <a:t>, M. H., </a:t>
            </a:r>
            <a:r>
              <a:rPr lang="en-US" dirty="0" err="1"/>
              <a:t>Euser</a:t>
            </a:r>
            <a:r>
              <a:rPr lang="en-US" dirty="0"/>
              <a:t>, E. M., &amp; </a:t>
            </a:r>
            <a:r>
              <a:rPr lang="en-US" dirty="0" err="1"/>
              <a:t>Bakermans-Kranenburg</a:t>
            </a:r>
            <a:r>
              <a:rPr lang="en-US" dirty="0"/>
              <a:t>, M. J. (2011). A global perspective on child sexual abuse: meta-analysis of prevalence around the world. Child maltreatment, 16(2), 79-101</a:t>
            </a:r>
            <a:r>
              <a:rPr lang="en-US" dirty="0" smtClean="0"/>
              <a:t>.</a:t>
            </a:r>
          </a:p>
          <a:p>
            <a:r>
              <a:rPr lang="en-US" dirty="0" err="1"/>
              <a:t>Por</a:t>
            </a:r>
            <a:r>
              <a:rPr lang="en-US" dirty="0"/>
              <a:t> qué, </a:t>
            </a:r>
            <a:r>
              <a:rPr lang="en-US" dirty="0" err="1"/>
              <a:t>cuándo</a:t>
            </a:r>
            <a:r>
              <a:rPr lang="en-US" dirty="0"/>
              <a:t> y </a:t>
            </a:r>
            <a:r>
              <a:rPr lang="en-US" dirty="0" err="1"/>
              <a:t>cómo</a:t>
            </a:r>
            <a:r>
              <a:rPr lang="en-US" dirty="0"/>
              <a:t> </a:t>
            </a:r>
            <a:r>
              <a:rPr lang="en-US" dirty="0" err="1"/>
              <a:t>intervenir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la </a:t>
            </a:r>
            <a:r>
              <a:rPr lang="en-US" dirty="0" err="1"/>
              <a:t>escuela</a:t>
            </a:r>
            <a:r>
              <a:rPr lang="en-US" dirty="0"/>
              <a:t> ante el </a:t>
            </a:r>
            <a:r>
              <a:rPr lang="en-US" dirty="0" err="1"/>
              <a:t>abuso</a:t>
            </a:r>
            <a:r>
              <a:rPr lang="en-US" dirty="0"/>
              <a:t> sexual a </a:t>
            </a:r>
            <a:r>
              <a:rPr lang="en-US" dirty="0" err="1"/>
              <a:t>niños</a:t>
            </a:r>
            <a:r>
              <a:rPr lang="en-US" dirty="0"/>
              <a:t>, </a:t>
            </a:r>
            <a:r>
              <a:rPr lang="en-US" dirty="0" err="1"/>
              <a:t>niñas</a:t>
            </a:r>
            <a:r>
              <a:rPr lang="en-US" dirty="0"/>
              <a:t> y </a:t>
            </a:r>
            <a:r>
              <a:rPr lang="en-US" dirty="0" err="1" smtClean="0"/>
              <a:t>adolescentes</a:t>
            </a:r>
            <a:r>
              <a:rPr lang="en-US" dirty="0" smtClean="0"/>
              <a:t>.  </a:t>
            </a:r>
            <a:r>
              <a:rPr lang="en-US" dirty="0" err="1" smtClean="0"/>
              <a:t>Guía</a:t>
            </a:r>
            <a:r>
              <a:rPr lang="en-US" dirty="0" smtClean="0"/>
              <a:t> </a:t>
            </a:r>
            <a:r>
              <a:rPr lang="en-US" dirty="0"/>
              <a:t>conceptual </a:t>
            </a:r>
            <a:r>
              <a:rPr lang="en-US" dirty="0" smtClean="0"/>
              <a:t>, UNICEF, 2013</a:t>
            </a:r>
            <a:endParaRPr lang="en-US" dirty="0"/>
          </a:p>
          <a:p>
            <a:pPr algn="just"/>
            <a:r>
              <a:rPr lang="en-US" dirty="0">
                <a:latin typeface="Arial" charset="0"/>
                <a:ea typeface="Arial" charset="0"/>
                <a:cs typeface="Arial" charset="0"/>
              </a:rPr>
              <a:t>UNICEF,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Hidden in Plain Sight: A statistical analysis of violence against children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2014</a:t>
            </a:r>
          </a:p>
          <a:p>
            <a:pPr algn="just"/>
            <a:r>
              <a:rPr lang="en-US" dirty="0">
                <a:latin typeface="Arial" charset="0"/>
                <a:ea typeface="Arial" charset="0"/>
                <a:cs typeface="Arial" charset="0"/>
              </a:rPr>
              <a:t>Walsh K,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Zwi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K,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Woolfenden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Shlonsky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School-based education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programmes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for the prevention of child sexual abuse.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Cochrane Database of Systematic Reviews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2015, Issue 4. Art. No.: CD004380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sexual contra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niños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niñas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adolescentes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Una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guía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tomar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acciones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proteger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sus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derechos” (UNICEF),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noviembre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2016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UNICEF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Hidden in Plain Sight: A statistical analysis of violence against children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2014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dirty="0">
                <a:latin typeface="Arial" charset="0"/>
                <a:ea typeface="Arial" charset="0"/>
                <a:cs typeface="Arial" charset="0"/>
              </a:rPr>
              <a:t>Guía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orientaciones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frente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sexual de NNA,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Secretaria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Niñez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Adolescencia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Familia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(Argentina)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Gobierno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Provincia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Córdoba,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2017</a:t>
            </a:r>
          </a:p>
          <a:p>
            <a:pPr algn="just"/>
            <a:r>
              <a:rPr lang="en-US" dirty="0" err="1">
                <a:latin typeface="Arial" charset="0"/>
                <a:ea typeface="Arial" charset="0"/>
                <a:cs typeface="Arial" charset="0"/>
              </a:rPr>
              <a:t>Maltrato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acoso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sexual,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estupro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establecimientos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educacionales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Orientaciones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para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elaboración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un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Protocolo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Actuación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MINEDUC, Chile, 2017</a:t>
            </a:r>
          </a:p>
          <a:p>
            <a:pPr algn="just"/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Buenas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Prácticas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para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Prevención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Sexual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Infantil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Observatorio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Infancia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Ministerio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Sanidad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Servicios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Sociales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Igualdad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España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2017.</a:t>
            </a:r>
          </a:p>
          <a:p>
            <a:pPr algn="just"/>
            <a:r>
              <a:rPr lang="en-US" dirty="0">
                <a:latin typeface="Arial" charset="0"/>
                <a:ea typeface="Arial" charset="0"/>
                <a:cs typeface="Arial" charset="0"/>
                <a:hlinkClick r:id="rId2"/>
              </a:rPr>
              <a:t>https://www.fiscalia.gob.ec/el-abuso-sexual-infantil-en-la-mira-de-la-fiscalia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hlinkClick r:id="rId2"/>
              </a:rPr>
              <a:t>/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2017</a:t>
            </a:r>
          </a:p>
          <a:p>
            <a:pPr algn="just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Preventing Child Sexual Abuse. The Role of Schools, Children´s Commissioner, England,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2017</a:t>
            </a:r>
          </a:p>
          <a:p>
            <a:pPr algn="just"/>
            <a:r>
              <a:rPr lang="en-US" dirty="0">
                <a:latin typeface="Arial" charset="0"/>
                <a:ea typeface="Arial" charset="0"/>
                <a:cs typeface="Arial" charset="0"/>
              </a:rPr>
              <a:t>NSPCC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Preventing Child Sexual Abuse, 2017 </a:t>
            </a:r>
            <a:r>
              <a:rPr lang="en-US" dirty="0">
                <a:latin typeface="Arial" charset="0"/>
                <a:ea typeface="Arial" charset="0"/>
                <a:cs typeface="Arial" charset="0"/>
                <a:hlinkClick r:id="rId3"/>
              </a:rPr>
              <a:t>https://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hlinkClick r:id="rId3"/>
              </a:rPr>
              <a:t>www.youtube.com/watch?v=UbtSJCw_lqw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3200" dirty="0" smtClean="0"/>
          </a:p>
          <a:p>
            <a:pPr marL="0" indent="0" algn="ctr">
              <a:buNone/>
            </a:pP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Gracias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6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(I)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PREVALENCIA DEL ABUSO SEXUAL INFANTIL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Prevalencia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del ASI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Global: 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Se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estima que un 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18% de </a:t>
            </a:r>
            <a:r>
              <a:rPr lang="es-ES" u="sng" dirty="0" err="1">
                <a:latin typeface="Arial" charset="0"/>
                <a:ea typeface="Arial" charset="0"/>
                <a:cs typeface="Arial" charset="0"/>
              </a:rPr>
              <a:t>niñas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y un 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7,6% de </a:t>
            </a:r>
            <a:r>
              <a:rPr lang="es-ES" u="sng" dirty="0" err="1">
                <a:latin typeface="Arial" charset="0"/>
                <a:ea typeface="Arial" charset="0"/>
                <a:cs typeface="Arial" charset="0"/>
              </a:rPr>
              <a:t>niños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han sido </a:t>
            </a:r>
            <a:r>
              <a:rPr lang="es-ES" dirty="0" err="1">
                <a:latin typeface="Arial" charset="0"/>
                <a:ea typeface="Arial" charset="0"/>
                <a:cs typeface="Arial" charset="0"/>
              </a:rPr>
              <a:t>víctimas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 de delitos 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sexuales (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Stoltenborgh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et.al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., 2011)</a:t>
            </a:r>
            <a:endParaRPr lang="es-E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Ecuador: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Del total de abusos sexuales a niños y adolescentes, 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solo el 15%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fue 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denunciado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 y el 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5,3% tuvo una </a:t>
            </a:r>
            <a:r>
              <a:rPr lang="es-ES" u="sng" dirty="0" smtClean="0">
                <a:latin typeface="Arial" charset="0"/>
                <a:ea typeface="Arial" charset="0"/>
                <a:cs typeface="Arial" charset="0"/>
              </a:rPr>
              <a:t>sanción 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(UNICEF, 2017);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ntre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85 al 90 </a:t>
            </a:r>
            <a:r>
              <a:rPr lang="es-ES" u="sng" dirty="0" smtClean="0">
                <a:latin typeface="Arial" charset="0"/>
                <a:ea typeface="Arial" charset="0"/>
                <a:cs typeface="Arial" charset="0"/>
              </a:rPr>
              <a:t>%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los agresores son parte del </a:t>
            </a:r>
            <a:r>
              <a:rPr lang="es-ES" u="sng" dirty="0">
                <a:latin typeface="Arial" charset="0"/>
                <a:ea typeface="Arial" charset="0"/>
                <a:cs typeface="Arial" charset="0"/>
              </a:rPr>
              <a:t>núcleo intrafamiliar o conocidos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de las 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víctimas (Fiscalía General del Estado, 2017) </a:t>
            </a:r>
            <a:endParaRPr lang="es-E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Reino Unido: 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1 en 20 NNA sufre abuso sexual; de esos casos 1/3 es cometido por otros niños o adolescentes (NSPCC, 2017)</a:t>
            </a:r>
            <a:endParaRPr lang="es-E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Chile: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El promedio de edad de los niños y niñas, la primera vez que sufren abuso, es de </a:t>
            </a:r>
            <a:r>
              <a:rPr lang="es-ES_tradnl" u="sng" dirty="0">
                <a:latin typeface="Arial" charset="0"/>
                <a:ea typeface="Arial" charset="0"/>
                <a:cs typeface="Arial" charset="0"/>
              </a:rPr>
              <a:t>8 años y medio.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Respecto del perfil del abusador sexual en Chile, el </a:t>
            </a:r>
            <a:r>
              <a:rPr lang="es-ES_tradnl" u="sng" dirty="0">
                <a:latin typeface="Arial" charset="0"/>
                <a:ea typeface="Arial" charset="0"/>
                <a:cs typeface="Arial" charset="0"/>
              </a:rPr>
              <a:t>75,1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% de quienes ejercen abuso sexual son hombres. El </a:t>
            </a:r>
            <a:r>
              <a:rPr lang="es-ES_tradnl" u="sng" dirty="0">
                <a:latin typeface="Arial" charset="0"/>
                <a:ea typeface="Arial" charset="0"/>
                <a:cs typeface="Arial" charset="0"/>
              </a:rPr>
              <a:t>88,5% son conocidos de los niños y niñas. El 50,4% son familiares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. (UNICEF 2012)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" charset="0"/>
                <a:ea typeface="Arial" charset="0"/>
                <a:cs typeface="Arial" charset="0"/>
              </a:rPr>
              <a:t>(II) </a:t>
            </a:r>
            <a:endParaRPr lang="en-US" sz="4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FENOMENOLOGIA DEL ABUSO SEXUAL INFANTIL </a:t>
            </a:r>
            <a:endParaRPr lang="en-US" sz="36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es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sexual </a:t>
            </a:r>
            <a:r>
              <a:rPr lang="en-US" sz="4000" b="1" dirty="0" err="1" smtClean="0">
                <a:latin typeface="Arial" charset="0"/>
                <a:ea typeface="Arial" charset="0"/>
                <a:cs typeface="Arial" charset="0"/>
              </a:rPr>
              <a:t>infantil</a:t>
            </a:r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 (ASI)?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Contactos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interacciones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entre un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niño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un 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adulto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cuando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adulto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(agresor)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usa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niño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estimularse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sexualmente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él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mismo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al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niño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 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otra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persona”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(National Center of Child Abuse and Neglect, 1978)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siempre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con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asimetría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entre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abusador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abusado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fuerza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física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madurez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mental, 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autoridad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vínculo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resulta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relevante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verificar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si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hubo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consentimiento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abusador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aprovecha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explota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vulnerabilidad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debilidad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inmadurez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inexperiencia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falta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información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del NNA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actividad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sexual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evolutivamente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normal entre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niños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adolescentes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no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entra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definición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salvo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exista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una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significativa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disparidad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desarrollo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tamaño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existe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aprovechamiento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intencionado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diferencias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interacción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abusiva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puede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ocurrir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con o sin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contacto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físico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 smtClean="0">
                <a:latin typeface="Arial" charset="0"/>
                <a:ea typeface="Arial" charset="0"/>
                <a:cs typeface="Arial" charset="0"/>
              </a:rPr>
              <a:t>Categorías de ASI</a:t>
            </a:r>
            <a:endParaRPr lang="es-ES_tradnl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Según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la forma de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contacto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Con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contacto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físico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/ Sin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contacto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físico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Según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vínculo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ASI Intrafamiliar 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Incesto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 / ASI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extrafamiliar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Como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delito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organizado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Explotación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sexual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comercial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infantil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Trata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 personas con fines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explotación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sexual;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Pornografía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infantil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</a:t>
            </a:r>
            <a:endParaRPr lang="en-US" dirty="0" smtClean="0"/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(UNICEF, Guía Conceptual ASI, 2013)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 smtClean="0">
                <a:latin typeface="Arial" charset="0"/>
                <a:ea typeface="Arial" charset="0"/>
                <a:cs typeface="Arial" charset="0"/>
              </a:rPr>
              <a:t>Características específicas del abuso sexual infantil</a:t>
            </a:r>
            <a:endParaRPr lang="es-ES_tradnl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725" y="2171700"/>
            <a:ext cx="9744075" cy="4100512"/>
          </a:xfrm>
        </p:spPr>
        <p:txBody>
          <a:bodyPr>
            <a:noAutofit/>
          </a:bodyPr>
          <a:lstStyle/>
          <a:p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Asimetría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agresor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explota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inexperiencia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víctima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inmadurez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corporal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psíquica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disponibilidad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confianza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credulidad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temor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satisfacer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su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sexualidad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Hechizo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”: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agresor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confunde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víctima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hace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perder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sentido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crítico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suerte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que 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ésta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resulta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imposible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cualquier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rebelión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Perrone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, R. y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Nannini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M., 2014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) </a:t>
            </a:r>
          </a:p>
          <a:p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Estrategias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victimización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trata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coerciones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explícitas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implícitas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aseguran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secretismo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abuso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(London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K.,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Bruck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M.,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Ceci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S. &amp; Shuman,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D, 2005).</a:t>
            </a: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Ej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Incesto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Ley del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Silencio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y Ley de la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Divulgación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Dentro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del primer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periodo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se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tres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fases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seducción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interacción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sexual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abusiva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secreto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Seguidas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develación (Barudy, 1998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</a:p>
          <a:p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1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 smtClean="0">
                <a:latin typeface="Arial" charset="0"/>
                <a:ea typeface="Arial" charset="0"/>
                <a:cs typeface="Arial" charset="0"/>
              </a:rPr>
              <a:t>Consecuencias físicas y psicológicas del </a:t>
            </a:r>
            <a:r>
              <a:rPr lang="es-ES_tradnl" sz="4000" b="1" dirty="0">
                <a:latin typeface="Arial" charset="0"/>
                <a:ea typeface="Arial" charset="0"/>
                <a:cs typeface="Arial" charset="0"/>
              </a:rPr>
              <a:t>abuso sexual infantil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57387"/>
            <a:ext cx="9601200" cy="4414837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/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Trauma neuronal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y 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cognitivo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Secreción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permanente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Cortisol,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hormona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encargada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prepararnos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para 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enfrentamiento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situaciones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tensión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exposición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constante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excesiva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dicha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hormona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genera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daños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corto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largo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plazo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cerebro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(0-5) de particular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gravedad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dado que se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encuentran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proceso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desarrollo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Mayor 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prevalencia</a:t>
            </a:r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enfermedades</a:t>
            </a:r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durante</a:t>
            </a:r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adultez</a:t>
            </a:r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Mujeres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abusadas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cuando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niñas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reportan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un 16%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costos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salud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(NSVRC, USA, 2015);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problemas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funcionales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ausencia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control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esfínteres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trastornos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alimentación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Trauma 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psicológico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íntomas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ansiedad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depresión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(DEPT);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roblemas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conductuales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conductas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disruptivas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sexualizadas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); 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autoestima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relacionamiento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social, etc. (</a:t>
            </a:r>
            <a:r>
              <a:rPr lang="da-DK" dirty="0">
                <a:latin typeface="Arial" charset="0"/>
                <a:ea typeface="Arial" charset="0"/>
                <a:cs typeface="Arial" charset="0"/>
              </a:rPr>
              <a:t>Pereda, N. </a:t>
            </a:r>
            <a:r>
              <a:rPr lang="da-DK" dirty="0" smtClean="0">
                <a:latin typeface="Arial" charset="0"/>
                <a:ea typeface="Arial" charset="0"/>
                <a:cs typeface="Arial" charset="0"/>
              </a:rPr>
              <a:t>2009, 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Arboleda, M. R. C.,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Cantón-Cortés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, D., &amp; Duarte, J. C. </a:t>
            </a:r>
            <a:r>
              <a:rPr lang="sv-SE" dirty="0" smtClean="0">
                <a:latin typeface="Arial" charset="0"/>
                <a:ea typeface="Arial" charset="0"/>
                <a:cs typeface="Arial" charset="0"/>
              </a:rPr>
              <a:t>2011)</a:t>
            </a:r>
            <a:endParaRPr lang="da-DK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2146</TotalTime>
  <Words>2201</Words>
  <Application>Microsoft Macintosh PowerPoint</Application>
  <PresentationFormat>Widescreen</PresentationFormat>
  <Paragraphs>186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Franklin Gothic Book</vt:lpstr>
      <vt:lpstr>Arial</vt:lpstr>
      <vt:lpstr>Crop</vt:lpstr>
      <vt:lpstr>Abuso sexual infantil y sistema educativo: hacia el cumplimiento de estandares de debida diligencia </vt:lpstr>
      <vt:lpstr>Estructura de la presentación</vt:lpstr>
      <vt:lpstr>(I)</vt:lpstr>
      <vt:lpstr>Prevalencia del ASI</vt:lpstr>
      <vt:lpstr>(II) </vt:lpstr>
      <vt:lpstr>¿Qué es el abuso sexual infantil (ASI)?</vt:lpstr>
      <vt:lpstr>Categorías de ASI</vt:lpstr>
      <vt:lpstr>Características específicas del abuso sexual infantil</vt:lpstr>
      <vt:lpstr>Consecuencias físicas y psicológicas del abuso sexual infantil</vt:lpstr>
      <vt:lpstr>Consecuencias para la develación y detección del ASI</vt:lpstr>
      <vt:lpstr>Detección del ASI</vt:lpstr>
      <vt:lpstr>(III)</vt:lpstr>
      <vt:lpstr>Componentes esenciales </vt:lpstr>
      <vt:lpstr>Debida diligencia</vt:lpstr>
      <vt:lpstr>(I) Prevención</vt:lpstr>
      <vt:lpstr>(1) Prevención: Contenidos esenciales de los protocolos</vt:lpstr>
      <vt:lpstr>(2) Protección: Develación </vt:lpstr>
      <vt:lpstr>(c) Develación: Principios específicos</vt:lpstr>
      <vt:lpstr>1. Escucha adecuada (guías)</vt:lpstr>
      <vt:lpstr>2. Denuncia (Análisis de contexto)</vt:lpstr>
      <vt:lpstr>3. Asistencia inmediata</vt:lpstr>
      <vt:lpstr>No olvidando los distintos roles</vt:lpstr>
      <vt:lpstr>Familia</vt:lpstr>
      <vt:lpstr>Escuela</vt:lpstr>
      <vt:lpstr>Ministerio de Educación</vt:lpstr>
      <vt:lpstr>Medidas generales efectivas para la debida diligencia del Estado</vt:lpstr>
      <vt:lpstr>Bibliografia adicional sugerida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Imprescriptibilidad de delitos sexuales contra niños</dc:title>
  <dc:creator>nicolas espejo</dc:creator>
  <cp:lastModifiedBy>nicolas espejo</cp:lastModifiedBy>
  <cp:revision>83</cp:revision>
  <dcterms:created xsi:type="dcterms:W3CDTF">2018-06-10T20:02:45Z</dcterms:created>
  <dcterms:modified xsi:type="dcterms:W3CDTF">2018-07-11T05:05:15Z</dcterms:modified>
</cp:coreProperties>
</file>